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328" r:id="rId10"/>
    <p:sldId id="327" r:id="rId11"/>
    <p:sldId id="326" r:id="rId12"/>
    <p:sldId id="272" r:id="rId13"/>
    <p:sldId id="336" r:id="rId14"/>
    <p:sldId id="310" r:id="rId15"/>
    <p:sldId id="295" r:id="rId16"/>
    <p:sldId id="302" r:id="rId17"/>
    <p:sldId id="303" r:id="rId18"/>
    <p:sldId id="306" r:id="rId19"/>
    <p:sldId id="307" r:id="rId20"/>
    <p:sldId id="308" r:id="rId21"/>
    <p:sldId id="309" r:id="rId22"/>
    <p:sldId id="300" r:id="rId23"/>
    <p:sldId id="325" r:id="rId24"/>
    <p:sldId id="335" r:id="rId25"/>
    <p:sldId id="329" r:id="rId26"/>
    <p:sldId id="330" r:id="rId27"/>
    <p:sldId id="324" r:id="rId28"/>
    <p:sldId id="331" r:id="rId29"/>
    <p:sldId id="332" r:id="rId30"/>
    <p:sldId id="333" r:id="rId31"/>
    <p:sldId id="313" r:id="rId32"/>
    <p:sldId id="314" r:id="rId33"/>
    <p:sldId id="315" r:id="rId34"/>
    <p:sldId id="312" r:id="rId35"/>
    <p:sldId id="318" r:id="rId36"/>
    <p:sldId id="319" r:id="rId37"/>
    <p:sldId id="334" r:id="rId38"/>
    <p:sldId id="274" r:id="rId39"/>
    <p:sldId id="281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328"/>
            <p14:sldId id="327"/>
          </p14:sldIdLst>
        </p14:section>
        <p14:section name="مدل پیشنهادی" id="{51F78981-15DA-4622-9BBD-674C10D44F0F}">
          <p14:sldIdLst>
            <p14:sldId id="326"/>
            <p14:sldId id="272"/>
            <p14:sldId id="336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5"/>
            <p14:sldId id="335"/>
            <p14:sldId id="329"/>
            <p14:sldId id="330"/>
            <p14:sldId id="324"/>
            <p14:sldId id="331"/>
            <p14:sldId id="332"/>
            <p14:sldId id="333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334"/>
            <p14:sldId id="274"/>
            <p14:sldId id="281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69E67F-CF0B-DC56-FAAD-69FABC19F0D9}" name="Jumbula" initials="J" userId="Jumbu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917"/>
    <a:srgbClr val="47E00F"/>
    <a:srgbClr val="606917"/>
    <a:srgbClr val="264478"/>
    <a:srgbClr val="255E91"/>
    <a:srgbClr val="997300"/>
    <a:srgbClr val="FFBE00"/>
    <a:srgbClr val="636363"/>
    <a:srgbClr val="9E480E"/>
    <a:srgbClr val="1E5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77E0-4278-85EE-03BDF75C0BE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0-4278-85EE-03BDF75C0BE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0-4278-85EE-03BDF75C0BE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0-4278-85EE-03BDF75C0BE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E0-4278-85EE-03BDF75C0BE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7E0-4278-85EE-03BDF75C0BE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7E0-4278-85EE-03BDF75C0BE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7E0-4278-85EE-03BDF75C0BE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7E0-4278-85EE-03BDF75C0BE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7E0-4278-85EE-03BDF75C0BE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7E0-4278-85EE-03BDF75C0BE6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7E0-4278-85EE-03BDF75C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AAD2-418F-9E73-AE15B944752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AAD2-418F-9E73-AE15B944752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AAD2-418F-9E73-AE15B944752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AAD2-418F-9E73-AE15B944752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AAD2-418F-9E73-AE15B944752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AAD2-418F-9E73-AE15B944752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AAD2-418F-9E73-AE15B944752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AAD2-418F-9E73-AE15B944752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AAD2-418F-9E73-AE15B944752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AAD2-418F-9E73-AE15B944752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AAD2-418F-9E73-AE15B9447526}"/>
              </c:ext>
            </c:extLst>
          </c:dPt>
          <c:cat>
            <c:strRef>
              <c:f>Sheet1!$A$2:$A$12</c:f>
              <c:strCache>
                <c:ptCount val="11"/>
                <c:pt idx="0">
                  <c:v>تداخل نوع 1</c:v>
                </c:pt>
                <c:pt idx="1">
                  <c:v>تداخل نوع 2</c:v>
                </c:pt>
                <c:pt idx="2">
                  <c:v>تداخل نوع 3</c:v>
                </c:pt>
                <c:pt idx="3">
                  <c:v>تداخل نوع 4</c:v>
                </c:pt>
                <c:pt idx="4">
                  <c:v>تداخل نوع 5</c:v>
                </c:pt>
                <c:pt idx="5">
                  <c:v>تداخل نوع 6</c:v>
                </c:pt>
                <c:pt idx="6">
                  <c:v>تداخل نوع 7</c:v>
                </c:pt>
                <c:pt idx="7">
                  <c:v>تداخل نوع 8</c:v>
                </c:pt>
                <c:pt idx="8">
                  <c:v>تداخل نوع 9</c:v>
                </c:pt>
                <c:pt idx="9">
                  <c:v>تداخل نوع 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AD2-418F-9E73-AE15B9447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3601674515699672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سرعت بالاتر در پیش‌بینی تداخلات نسبت به روش‌های سنتی</a:t>
          </a:r>
          <a:endParaRPr lang="fa-IR" sz="1600" b="1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574E0159-ABA6-4E0E-A170-AC3E570F8DFA}">
      <dgm:prSet custT="1"/>
      <dgm:spPr/>
      <dgm:t>
        <a:bodyPr/>
        <a:lstStyle/>
        <a:p>
          <a:pPr rtl="1"/>
          <a:r>
            <a:rPr lang="fa-IR" sz="2000" b="1" dirty="0"/>
            <a:t>کاهش هزینه‌های آزمایشگاهی</a:t>
          </a:r>
          <a:endParaRPr lang="en-GB" sz="2000" dirty="0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2C708ED4-F0F1-4BFC-A7C8-7FD3D87DED36}" type="pres">
      <dgm:prSet presAssocID="{0AC7D5A0-73B7-413A-BCCA-98ACFA02D089}" presName="Name0" presStyleCnt="0">
        <dgm:presLayoutVars>
          <dgm:dir val="rev"/>
        </dgm:presLayoutVars>
      </dgm:prSet>
      <dgm:spPr/>
    </dgm:pt>
    <dgm:pt modelId="{31C4C3F1-208D-4178-99DA-F01B17E037E5}" type="pres">
      <dgm:prSet presAssocID="{2EE121A3-AC25-4E40-AA49-3A64718D70F1}" presName="noChildren" presStyleCnt="0"/>
      <dgm:spPr/>
    </dgm:pt>
    <dgm:pt modelId="{6D6FEE95-9211-4DD9-B964-8C455027D9D3}" type="pres">
      <dgm:prSet presAssocID="{2EE121A3-AC25-4E40-AA49-3A64718D70F1}" presName="gap" presStyleCnt="0"/>
      <dgm:spPr/>
    </dgm:pt>
    <dgm:pt modelId="{C0C68E2E-C3A1-4DA4-9992-34619AA10888}" type="pres">
      <dgm:prSet presAssocID="{2EE121A3-AC25-4E40-AA49-3A64718D70F1}" presName="medCircle2" presStyleLbl="vennNode1" presStyleIdx="0" presStyleCnt="2" custLinFactNeighborX="3821" custLinFactNeighborY="347"/>
      <dgm:spPr/>
    </dgm:pt>
    <dgm:pt modelId="{CEBD4E68-9725-46DD-B4FF-44AB884BCF61}" type="pres">
      <dgm:prSet presAssocID="{2EE121A3-AC25-4E40-AA49-3A64718D70F1}" presName="txLvlOnly1" presStyleLbl="revTx" presStyleIdx="0" presStyleCnt="2" custScaleX="78410" custLinFactNeighborX="1172" custLinFactNeighborY="-487"/>
      <dgm:spPr/>
    </dgm:pt>
    <dgm:pt modelId="{8DAC3569-3C13-4AAE-9E74-AFF1CF95CAAA}" type="pres">
      <dgm:prSet presAssocID="{574E0159-ABA6-4E0E-A170-AC3E570F8DFA}" presName="noChildren" presStyleCnt="0"/>
      <dgm:spPr/>
    </dgm:pt>
    <dgm:pt modelId="{ED627007-AE3A-4DCF-8456-D441FC4C3232}" type="pres">
      <dgm:prSet presAssocID="{574E0159-ABA6-4E0E-A170-AC3E570F8DFA}" presName="gap" presStyleCnt="0"/>
      <dgm:spPr/>
    </dgm:pt>
    <dgm:pt modelId="{CC9A3AF4-625B-492A-92F2-250255A7B198}" type="pres">
      <dgm:prSet presAssocID="{574E0159-ABA6-4E0E-A170-AC3E570F8DFA}" presName="medCircle2" presStyleLbl="vennNode1" presStyleIdx="1" presStyleCnt="2" custLinFactNeighborY="2915"/>
      <dgm:spPr/>
    </dgm:pt>
    <dgm:pt modelId="{75DA998E-5E15-403D-887B-2C16F5777460}" type="pres">
      <dgm:prSet presAssocID="{574E0159-ABA6-4E0E-A170-AC3E570F8DFA}" presName="txLvlOnly1" presStyleLbl="revTx" presStyleIdx="1" presStyleCnt="2" custScaleX="81401" custLinFactNeighborX="-682" custLinFactNeighborY="5678"/>
      <dgm:spPr/>
    </dgm:pt>
  </dgm:ptLst>
  <dgm:cxnLst>
    <dgm:cxn modelId="{A7C00306-B105-4700-A07F-5B31091A0A1C}" type="presOf" srcId="{0AC7D5A0-73B7-413A-BCCA-98ACFA02D089}" destId="{2C708ED4-F0F1-4BFC-A7C8-7FD3D87DED36}" srcOrd="0" destOrd="0" presId="urn:microsoft.com/office/officeart/2008/layout/VerticalCircleList"/>
    <dgm:cxn modelId="{DD1CC920-D539-46FB-8978-1CA8B2383531}" type="presOf" srcId="{574E0159-ABA6-4E0E-A170-AC3E570F8DFA}" destId="{75DA998E-5E15-403D-887B-2C16F5777460}" srcOrd="0" destOrd="0" presId="urn:microsoft.com/office/officeart/2008/layout/VerticalCircleList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B7BC3353-C28F-4E32-A36C-53EEC35BB899}" type="presOf" srcId="{2EE121A3-AC25-4E40-AA49-3A64718D70F1}" destId="{CEBD4E68-9725-46DD-B4FF-44AB884BCF61}" srcOrd="0" destOrd="0" presId="urn:microsoft.com/office/officeart/2008/layout/VerticalCircleList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A805D2EC-5C3C-4D61-ABE8-D70DFA9A333A}" type="presParOf" srcId="{2C708ED4-F0F1-4BFC-A7C8-7FD3D87DED36}" destId="{31C4C3F1-208D-4178-99DA-F01B17E037E5}" srcOrd="0" destOrd="0" presId="urn:microsoft.com/office/officeart/2008/layout/VerticalCircleList"/>
    <dgm:cxn modelId="{FF24CF18-E60B-4ED2-93DD-8479ACB06418}" type="presParOf" srcId="{31C4C3F1-208D-4178-99DA-F01B17E037E5}" destId="{6D6FEE95-9211-4DD9-B964-8C455027D9D3}" srcOrd="0" destOrd="0" presId="urn:microsoft.com/office/officeart/2008/layout/VerticalCircleList"/>
    <dgm:cxn modelId="{D99D5ED1-D9E9-45EE-B2C6-59D522823310}" type="presParOf" srcId="{31C4C3F1-208D-4178-99DA-F01B17E037E5}" destId="{C0C68E2E-C3A1-4DA4-9992-34619AA10888}" srcOrd="1" destOrd="0" presId="urn:microsoft.com/office/officeart/2008/layout/VerticalCircleList"/>
    <dgm:cxn modelId="{ACAD2A63-51A4-44F0-B4E1-EFFC92BD8E7C}" type="presParOf" srcId="{31C4C3F1-208D-4178-99DA-F01B17E037E5}" destId="{CEBD4E68-9725-46DD-B4FF-44AB884BCF61}" srcOrd="2" destOrd="0" presId="urn:microsoft.com/office/officeart/2008/layout/VerticalCircleList"/>
    <dgm:cxn modelId="{F31C2CCA-F140-4243-8CEF-F7B97B819A32}" type="presParOf" srcId="{2C708ED4-F0F1-4BFC-A7C8-7FD3D87DED36}" destId="{8DAC3569-3C13-4AAE-9E74-AFF1CF95CAAA}" srcOrd="1" destOrd="0" presId="urn:microsoft.com/office/officeart/2008/layout/VerticalCircleList"/>
    <dgm:cxn modelId="{B20BAB52-BD9B-415C-BEF0-95C87BF7FA78}" type="presParOf" srcId="{8DAC3569-3C13-4AAE-9E74-AFF1CF95CAAA}" destId="{ED627007-AE3A-4DCF-8456-D441FC4C3232}" srcOrd="0" destOrd="0" presId="urn:microsoft.com/office/officeart/2008/layout/VerticalCircleList"/>
    <dgm:cxn modelId="{D305CF7A-3C00-42BC-8047-0CCA5A60FE5F}" type="presParOf" srcId="{8DAC3569-3C13-4AAE-9E74-AFF1CF95CAAA}" destId="{CC9A3AF4-625B-492A-92F2-250255A7B198}" srcOrd="1" destOrd="0" presId="urn:microsoft.com/office/officeart/2008/layout/VerticalCircleList"/>
    <dgm:cxn modelId="{248953C9-3AF3-4F52-A8C6-637440D8896E}" type="presParOf" srcId="{8DAC3569-3C13-4AAE-9E74-AFF1CF95CAAA}" destId="{75DA998E-5E15-403D-887B-2C16F577746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کمک به ایمنی دارویی</a:t>
          </a:r>
          <a:endParaRPr lang="en-GB" sz="2000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574E0159-ABA6-4E0E-A170-AC3E570F8DF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algn="r"/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41B40EE6-60F3-44A9-85DE-D72F239CA282}" type="pres">
      <dgm:prSet presAssocID="{0AC7D5A0-73B7-413A-BCCA-98ACFA02D089}" presName="compositeShape" presStyleCnt="0">
        <dgm:presLayoutVars>
          <dgm:dir/>
          <dgm:resizeHandles/>
        </dgm:presLayoutVars>
      </dgm:prSet>
      <dgm:spPr/>
    </dgm:pt>
    <dgm:pt modelId="{D9C1A542-3C67-4BC9-AD7C-7FADF81060DC}" type="pres">
      <dgm:prSet presAssocID="{0AC7D5A0-73B7-413A-BCCA-98ACFA02D089}" presName="pyramid" presStyleLbl="node1" presStyleIdx="0" presStyleCnt="1"/>
      <dgm:spPr/>
    </dgm:pt>
    <dgm:pt modelId="{0B42829C-FED4-446B-A918-1827F4404F38}" type="pres">
      <dgm:prSet presAssocID="{0AC7D5A0-73B7-413A-BCCA-98ACFA02D089}" presName="theList" presStyleCnt="0"/>
      <dgm:spPr/>
    </dgm:pt>
    <dgm:pt modelId="{0A4553B5-961C-4B46-93AA-267B0C6F3959}" type="pres">
      <dgm:prSet presAssocID="{2EE121A3-AC25-4E40-AA49-3A64718D70F1}" presName="aNode" presStyleLbl="fgAcc1" presStyleIdx="0" presStyleCnt="2">
        <dgm:presLayoutVars>
          <dgm:bulletEnabled val="1"/>
        </dgm:presLayoutVars>
      </dgm:prSet>
      <dgm:spPr/>
    </dgm:pt>
    <dgm:pt modelId="{C8FC16E2-95B9-4669-B649-2EC8F5ACFB84}" type="pres">
      <dgm:prSet presAssocID="{2EE121A3-AC25-4E40-AA49-3A64718D70F1}" presName="aSpace" presStyleCnt="0"/>
      <dgm:spPr/>
    </dgm:pt>
    <dgm:pt modelId="{829A6503-06AA-4B1F-BA97-8390F30E9F62}" type="pres">
      <dgm:prSet presAssocID="{574E0159-ABA6-4E0E-A170-AC3E570F8DFA}" presName="aNode" presStyleLbl="fgAcc1" presStyleIdx="1" presStyleCnt="2">
        <dgm:presLayoutVars>
          <dgm:bulletEnabled val="1"/>
        </dgm:presLayoutVars>
      </dgm:prSet>
      <dgm:spPr>
        <a:xfrm>
          <a:off x="3770629" y="2447925"/>
          <a:ext cx="3182302" cy="1740321"/>
        </a:xfrm>
        <a:prstGeom prst="roundRect">
          <a:avLst/>
        </a:prstGeom>
      </dgm:spPr>
    </dgm:pt>
    <dgm:pt modelId="{A3ACA99D-6E2B-4D96-A359-8A4B025DFA70}" type="pres">
      <dgm:prSet presAssocID="{574E0159-ABA6-4E0E-A170-AC3E570F8DFA}" presName="aSpace" presStyleCnt="0"/>
      <dgm:spPr/>
    </dgm:pt>
  </dgm:ptLst>
  <dgm:cxnLst>
    <dgm:cxn modelId="{E26B1F2A-B52A-49DB-AC54-17EFE1E091C5}" type="presOf" srcId="{2EE121A3-AC25-4E40-AA49-3A64718D70F1}" destId="{0A4553B5-961C-4B46-93AA-267B0C6F3959}" srcOrd="0" destOrd="0" presId="urn:microsoft.com/office/officeart/2005/8/layout/pyramid2"/>
    <dgm:cxn modelId="{F7851438-1892-4D23-98DE-AFA5DE3D8476}" type="presOf" srcId="{0AC7D5A0-73B7-413A-BCCA-98ACFA02D089}" destId="{41B40EE6-60F3-44A9-85DE-D72F239CA282}" srcOrd="0" destOrd="0" presId="urn:microsoft.com/office/officeart/2005/8/layout/pyramid2"/>
    <dgm:cxn modelId="{5D2CA563-7E93-4ACD-B136-94C8E1288914}" type="presOf" srcId="{574E0159-ABA6-4E0E-A170-AC3E570F8DFA}" destId="{829A6503-06AA-4B1F-BA97-8390F30E9F62}" srcOrd="0" destOrd="0" presId="urn:microsoft.com/office/officeart/2005/8/layout/pyramid2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95B6B2EF-A653-480D-A07C-8CC96F5DA304}" type="presParOf" srcId="{41B40EE6-60F3-44A9-85DE-D72F239CA282}" destId="{D9C1A542-3C67-4BC9-AD7C-7FADF81060DC}" srcOrd="0" destOrd="0" presId="urn:microsoft.com/office/officeart/2005/8/layout/pyramid2"/>
    <dgm:cxn modelId="{92D009D4-575F-4EE9-9C32-98EA0DC19211}" type="presParOf" srcId="{41B40EE6-60F3-44A9-85DE-D72F239CA282}" destId="{0B42829C-FED4-446B-A918-1827F4404F38}" srcOrd="1" destOrd="0" presId="urn:microsoft.com/office/officeart/2005/8/layout/pyramid2"/>
    <dgm:cxn modelId="{A9B8886B-FA43-48B5-A1CA-801705F22882}" type="presParOf" srcId="{0B42829C-FED4-446B-A918-1827F4404F38}" destId="{0A4553B5-961C-4B46-93AA-267B0C6F3959}" srcOrd="0" destOrd="0" presId="urn:microsoft.com/office/officeart/2005/8/layout/pyramid2"/>
    <dgm:cxn modelId="{B0CB9D27-9F1D-4152-86E1-FDEEA07D2250}" type="presParOf" srcId="{0B42829C-FED4-446B-A918-1827F4404F38}" destId="{C8FC16E2-95B9-4669-B649-2EC8F5ACFB84}" srcOrd="1" destOrd="0" presId="urn:microsoft.com/office/officeart/2005/8/layout/pyramid2"/>
    <dgm:cxn modelId="{EA8128AD-6C18-443B-AC94-A0B354961BD1}" type="presParOf" srcId="{0B42829C-FED4-446B-A918-1827F4404F38}" destId="{829A6503-06AA-4B1F-BA97-8390F30E9F62}" srcOrd="2" destOrd="0" presId="urn:microsoft.com/office/officeart/2005/8/layout/pyramid2"/>
    <dgm:cxn modelId="{70DF28FF-3C6E-441B-84AF-CBE37C8E4FD9}" type="presParOf" srcId="{0B42829C-FED4-446B-A918-1827F4404F38}" destId="{A3ACA99D-6E2B-4D96-A359-8A4B025DFA7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روش‌های </a:t>
          </a:r>
          <a:r>
            <a:rPr lang="en-US" dirty="0"/>
            <a:t>Transformer</a:t>
          </a:r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3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3"/>
      <dgm:spPr/>
    </dgm:pt>
    <dgm:pt modelId="{A8766888-658D-40D6-A813-0426B6BAFC20}" type="pres">
      <dgm:prSet presAssocID="{C2E31598-A8A4-417C-A843-7945C0159B29}" presName="dstNode" presStyleLbl="node1" presStyleIdx="0" presStyleCnt="3"/>
      <dgm:spPr/>
    </dgm:pt>
    <dgm:pt modelId="{1BED147A-866F-40AD-8962-EE65A97D3605}" type="pres">
      <dgm:prSet presAssocID="{A6218916-7BC1-4E20-8128-674E77DFEF97}" presName="text_1" presStyleLbl="node1" presStyleIdx="0" presStyleCnt="3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3"/>
      <dgm:spPr/>
    </dgm:pt>
    <dgm:pt modelId="{89C8A15F-6D50-41A4-83C0-92C6D8D9EDE5}" type="pres">
      <dgm:prSet presAssocID="{B8176E7F-F7F5-43D0-9DDF-553F3A30C65D}" presName="text_2" presStyleLbl="node1" presStyleIdx="1" presStyleCnt="3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3"/>
      <dgm:spPr/>
    </dgm:pt>
    <dgm:pt modelId="{165C1C3D-0E81-43D3-95D2-261CCA837E67}" type="pres">
      <dgm:prSet presAssocID="{FCF8B160-5284-43C8-AE84-74D48ADB0DEE}" presName="text_3" presStyleLbl="node1" presStyleIdx="2" presStyleCnt="3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3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8E2E-C3A1-4DA4-9992-34619AA10888}">
      <dsp:nvSpPr>
        <dsp:cNvPr id="0" name=""/>
        <dsp:cNvSpPr/>
      </dsp:nvSpPr>
      <dsp:spPr>
        <a:xfrm>
          <a:off x="6223596" y="1095430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D4E68-9725-46DD-B4FF-44AB884BCF61}">
      <dsp:nvSpPr>
        <dsp:cNvPr id="0" name=""/>
        <dsp:cNvSpPr/>
      </dsp:nvSpPr>
      <dsp:spPr>
        <a:xfrm>
          <a:off x="475709" y="1084110"/>
          <a:ext cx="5677811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سرعت بالاتر در پیش‌بینی تداخلات نسبت به روش‌های سنتی</a:t>
          </a:r>
          <a:endParaRPr lang="fa-IR" sz="1600" b="1" kern="1200" dirty="0"/>
        </a:p>
      </dsp:txBody>
      <dsp:txXfrm>
        <a:off x="475709" y="1084110"/>
        <a:ext cx="5677811" cy="1357204"/>
      </dsp:txXfrm>
    </dsp:sp>
    <dsp:sp modelId="{CC9A3AF4-625B-492A-92F2-250255A7B198}">
      <dsp:nvSpPr>
        <dsp:cNvPr id="0" name=""/>
        <dsp:cNvSpPr/>
      </dsp:nvSpPr>
      <dsp:spPr>
        <a:xfrm>
          <a:off x="6225883" y="2487487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DA998E-5E15-403D-887B-2C16F5777460}">
      <dsp:nvSpPr>
        <dsp:cNvPr id="0" name=""/>
        <dsp:cNvSpPr/>
      </dsp:nvSpPr>
      <dsp:spPr>
        <a:xfrm>
          <a:off x="287312" y="2524987"/>
          <a:ext cx="5894394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کاهش هزینه‌های آزمایشگاهی</a:t>
          </a:r>
          <a:endParaRPr lang="en-GB" sz="2000" kern="1200" dirty="0"/>
        </a:p>
      </dsp:txBody>
      <dsp:txXfrm>
        <a:off x="287312" y="2524987"/>
        <a:ext cx="5894394" cy="1357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1A542-3C67-4BC9-AD7C-7FADF81060DC}">
      <dsp:nvSpPr>
        <dsp:cNvPr id="0" name=""/>
        <dsp:cNvSpPr/>
      </dsp:nvSpPr>
      <dsp:spPr>
        <a:xfrm>
          <a:off x="1322704" y="0"/>
          <a:ext cx="4895850" cy="48958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53B5-961C-4B46-93AA-267B0C6F3959}">
      <dsp:nvSpPr>
        <dsp:cNvPr id="0" name=""/>
        <dsp:cNvSpPr/>
      </dsp:nvSpPr>
      <dsp:spPr>
        <a:xfrm>
          <a:off x="3770629" y="490063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کمک به ایمنی دارویی</a:t>
          </a:r>
          <a:endParaRPr lang="en-GB" sz="2000" kern="1200" dirty="0"/>
        </a:p>
      </dsp:txBody>
      <dsp:txXfrm>
        <a:off x="3855584" y="575018"/>
        <a:ext cx="3012392" cy="1570411"/>
      </dsp:txXfrm>
    </dsp:sp>
    <dsp:sp modelId="{829A6503-06AA-4B1F-BA97-8390F30E9F62}">
      <dsp:nvSpPr>
        <dsp:cNvPr id="0" name=""/>
        <dsp:cNvSpPr/>
      </dsp:nvSpPr>
      <dsp:spPr>
        <a:xfrm>
          <a:off x="3770629" y="2447925"/>
          <a:ext cx="3182302" cy="1740321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sp:txBody>
      <dsp:txXfrm>
        <a:off x="3855584" y="2532880"/>
        <a:ext cx="3012392" cy="157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217724" y="-700344"/>
          <a:ext cx="5441061" cy="5441061"/>
        </a:xfrm>
        <a:prstGeom prst="blockArc">
          <a:avLst>
            <a:gd name="adj1" fmla="val 8100000"/>
            <a:gd name="adj2" fmla="val 13500000"/>
            <a:gd name="adj3" fmla="val 39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54813" y="404037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مدل‌های زبانی پیشرفته‌تر</a:t>
          </a:r>
          <a:endParaRPr lang="en-US" sz="3100" kern="1200" dirty="0"/>
        </a:p>
      </dsp:txBody>
      <dsp:txXfrm>
        <a:off x="54813" y="404037"/>
        <a:ext cx="5474620" cy="808074"/>
      </dsp:txXfrm>
    </dsp:sp>
    <dsp:sp modelId="{5529BF90-8983-403D-9943-7B306C80608F}">
      <dsp:nvSpPr>
        <dsp:cNvPr id="0" name=""/>
        <dsp:cNvSpPr/>
      </dsp:nvSpPr>
      <dsp:spPr>
        <a:xfrm>
          <a:off x="5024386" y="303027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54813" y="1616149"/>
          <a:ext cx="5180884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روش‌های </a:t>
          </a:r>
          <a:r>
            <a:rPr lang="en-US" sz="3100" kern="1200" dirty="0"/>
            <a:t>Transformer</a:t>
          </a:r>
        </a:p>
      </dsp:txBody>
      <dsp:txXfrm>
        <a:off x="54813" y="1616149"/>
        <a:ext cx="5180884" cy="808074"/>
      </dsp:txXfrm>
    </dsp:sp>
    <dsp:sp modelId="{F9CEC893-8CB2-412A-A7F8-C6A83DD66F3F}">
      <dsp:nvSpPr>
        <dsp:cNvPr id="0" name=""/>
        <dsp:cNvSpPr/>
      </dsp:nvSpPr>
      <dsp:spPr>
        <a:xfrm>
          <a:off x="4730651" y="1515139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54813" y="2828261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ساختار سه‌بعدی داروها</a:t>
          </a:r>
          <a:endParaRPr lang="en-US" sz="3100" kern="1200" dirty="0"/>
        </a:p>
      </dsp:txBody>
      <dsp:txXfrm>
        <a:off x="54813" y="2828261"/>
        <a:ext cx="5474620" cy="808074"/>
      </dsp:txXfrm>
    </dsp:sp>
    <dsp:sp modelId="{66731D1B-628F-4EAB-8577-A1C2EA7F51D1}">
      <dsp:nvSpPr>
        <dsp:cNvPr id="0" name=""/>
        <dsp:cNvSpPr/>
      </dsp:nvSpPr>
      <dsp:spPr>
        <a:xfrm>
          <a:off x="5024386" y="2727251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a.wikipedia.org/wiki/%D8%AF%D8%A7%D8%B1%D9%88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5.png"/><Relationship Id="rId7" Type="http://schemas.openxmlformats.org/officeDocument/2006/relationships/slide" Target="slide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VideoPresentation.mp4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20B81-C7F7-3760-404F-D783FF7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649B3-A5AE-8E6A-6E3E-3EE1ADB6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DeepDDI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861-78EA-6C67-73F3-484D270C5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9B19-C200-C086-6180-3AFE138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97" y="2258650"/>
            <a:ext cx="774490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3BAEF-C9D7-DDB4-C9C6-41AD3CF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464A9-E614-0E82-FFF3-3685C361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داده‌های ورودی</a:t>
            </a:r>
            <a:endParaRPr lang="en-US" dirty="0"/>
          </a:p>
        </p:txBody>
      </p:sp>
      <p:sp>
        <p:nvSpPr>
          <p:cNvPr id="5" name="Freeform: Shp_SMILES">
            <a:extLst>
              <a:ext uri="{FF2B5EF4-FFF2-40B4-BE49-F238E27FC236}">
                <a16:creationId xmlns:a16="http://schemas.microsoft.com/office/drawing/2014/main" id="{D4015F49-926E-3A34-78BB-5482C03B0474}"/>
              </a:ext>
            </a:extLst>
          </p:cNvPr>
          <p:cNvSpPr/>
          <p:nvPr/>
        </p:nvSpPr>
        <p:spPr>
          <a:xfrm>
            <a:off x="6919640" y="1114945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ساختار مولکولی</a:t>
            </a:r>
            <a:endParaRPr lang="ar-SA" sz="2000" dirty="0"/>
          </a:p>
        </p:txBody>
      </p:sp>
      <p:sp>
        <p:nvSpPr>
          <p:cNvPr id="6" name="Freeform: Shp_Enzyme">
            <a:extLst>
              <a:ext uri="{FF2B5EF4-FFF2-40B4-BE49-F238E27FC236}">
                <a16:creationId xmlns:a16="http://schemas.microsoft.com/office/drawing/2014/main" id="{A2C49C7D-64F6-8A1C-7364-093358CFCB07}"/>
              </a:ext>
            </a:extLst>
          </p:cNvPr>
          <p:cNvSpPr/>
          <p:nvPr/>
        </p:nvSpPr>
        <p:spPr>
          <a:xfrm>
            <a:off x="6919640" y="2064078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/>
              <a:t>آنزیم‌</a:t>
            </a:r>
            <a:endParaRPr lang="ar-SA" sz="2000" dirty="0"/>
          </a:p>
        </p:txBody>
      </p:sp>
      <p:sp>
        <p:nvSpPr>
          <p:cNvPr id="7" name="Freeform: Shp_Pathway">
            <a:extLst>
              <a:ext uri="{FF2B5EF4-FFF2-40B4-BE49-F238E27FC236}">
                <a16:creationId xmlns:a16="http://schemas.microsoft.com/office/drawing/2014/main" id="{F20E680F-38DD-5A4A-A25B-E30E0AE783B6}"/>
              </a:ext>
            </a:extLst>
          </p:cNvPr>
          <p:cNvSpPr/>
          <p:nvPr/>
        </p:nvSpPr>
        <p:spPr>
          <a:xfrm>
            <a:off x="6919640" y="3013211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000" dirty="0"/>
              <a:t>مسیرهای بیولوژیکی</a:t>
            </a:r>
            <a:endParaRPr lang="ar-SA" sz="2000" dirty="0"/>
          </a:p>
        </p:txBody>
      </p:sp>
      <p:sp>
        <p:nvSpPr>
          <p:cNvPr id="8" name="Freeform: Shp_Target">
            <a:extLst>
              <a:ext uri="{FF2B5EF4-FFF2-40B4-BE49-F238E27FC236}">
                <a16:creationId xmlns:a16="http://schemas.microsoft.com/office/drawing/2014/main" id="{00D9B24C-09A3-26D0-1419-EB0CC1163FE0}"/>
              </a:ext>
            </a:extLst>
          </p:cNvPr>
          <p:cNvSpPr/>
          <p:nvPr/>
        </p:nvSpPr>
        <p:spPr>
          <a:xfrm>
            <a:off x="6919640" y="3962344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اهداف دارویی</a:t>
            </a:r>
            <a:endParaRPr lang="ar-SA" sz="2000" dirty="0"/>
          </a:p>
        </p:txBody>
      </p:sp>
      <p:sp>
        <p:nvSpPr>
          <p:cNvPr id="9" name="Freeform: Shp_Texts">
            <a:extLst>
              <a:ext uri="{FF2B5EF4-FFF2-40B4-BE49-F238E27FC236}">
                <a16:creationId xmlns:a16="http://schemas.microsoft.com/office/drawing/2014/main" id="{5E17CFF7-61E5-A6EB-68C1-609D15C428A7}"/>
              </a:ext>
            </a:extLst>
          </p:cNvPr>
          <p:cNvSpPr/>
          <p:nvPr/>
        </p:nvSpPr>
        <p:spPr>
          <a:xfrm>
            <a:off x="6919640" y="4911477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ویژگی‌های متنی</a:t>
            </a:r>
            <a:endParaRPr lang="ar-SA" sz="2000" dirty="0"/>
          </a:p>
        </p:txBody>
      </p:sp>
      <p:sp>
        <p:nvSpPr>
          <p:cNvPr id="12" name="Rectangle: Rec_SMILES">
            <a:extLst>
              <a:ext uri="{FF2B5EF4-FFF2-40B4-BE49-F238E27FC236}">
                <a16:creationId xmlns:a16="http://schemas.microsoft.com/office/drawing/2014/main" id="{5ADAAC5E-539B-29E2-43B4-5438228B4757}"/>
              </a:ext>
            </a:extLst>
          </p:cNvPr>
          <p:cNvSpPr/>
          <p:nvPr/>
        </p:nvSpPr>
        <p:spPr>
          <a:xfrm>
            <a:off x="838200" y="1114945"/>
            <a:ext cx="5905500" cy="23140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en-US" dirty="0"/>
              <a:t>SMILES </a:t>
            </a:r>
            <a:r>
              <a:rPr lang="fa-IR" dirty="0"/>
              <a:t> یک سیستم علامت گذاری خطی برای توصیف ساختار گونه‌های شیمیایی با استفاده از رشته های کوتاه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/>
            <a:r>
              <a:rPr lang="pt-BR" dirty="0"/>
              <a:t>C[N+](C)(C)CCO</a:t>
            </a:r>
          </a:p>
        </p:txBody>
      </p:sp>
      <p:pic>
        <p:nvPicPr>
          <p:cNvPr id="18" name="Pic_SMILES">
            <a:extLst>
              <a:ext uri="{FF2B5EF4-FFF2-40B4-BE49-F238E27FC236}">
                <a16:creationId xmlns:a16="http://schemas.microsoft.com/office/drawing/2014/main" id="{2ED07066-FF91-421E-43D7-05003DDB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58" y="3575232"/>
            <a:ext cx="3286584" cy="2505425"/>
          </a:xfrm>
          <a:prstGeom prst="rect">
            <a:avLst/>
          </a:prstGeom>
        </p:spPr>
      </p:pic>
      <p:sp>
        <p:nvSpPr>
          <p:cNvPr id="4" name="Txt_Enzyme_Vector_Size">
            <a:extLst>
              <a:ext uri="{FF2B5EF4-FFF2-40B4-BE49-F238E27FC236}">
                <a16:creationId xmlns:a16="http://schemas.microsoft.com/office/drawing/2014/main" id="{B7272C5E-9489-02D2-413D-760A92D91430}"/>
              </a:ext>
            </a:extLst>
          </p:cNvPr>
          <p:cNvSpPr txBox="1"/>
          <p:nvPr/>
        </p:nvSpPr>
        <p:spPr>
          <a:xfrm>
            <a:off x="6234691" y="579837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(325)</a:t>
            </a:r>
          </a:p>
        </p:txBody>
      </p:sp>
      <p:graphicFrame>
        <p:nvGraphicFramePr>
          <p:cNvPr id="21" name="Tbl_Enzyme">
            <a:extLst>
              <a:ext uri="{FF2B5EF4-FFF2-40B4-BE49-F238E27FC236}">
                <a16:creationId xmlns:a16="http://schemas.microsoft.com/office/drawing/2014/main" id="{C9FA9E5F-25DF-7C30-B29B-49F4155B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07738"/>
              </p:ext>
            </p:extLst>
          </p:nvPr>
        </p:nvGraphicFramePr>
        <p:xfrm>
          <a:off x="838200" y="4983617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27" name="Grp_Enzyme">
            <a:extLst>
              <a:ext uri="{FF2B5EF4-FFF2-40B4-BE49-F238E27FC236}">
                <a16:creationId xmlns:a16="http://schemas.microsoft.com/office/drawing/2014/main" id="{0A8F9564-36FA-EF37-823D-4D93F85DCC9A}"/>
              </a:ext>
            </a:extLst>
          </p:cNvPr>
          <p:cNvGrpSpPr/>
          <p:nvPr/>
        </p:nvGrpSpPr>
        <p:grpSpPr>
          <a:xfrm>
            <a:off x="1933575" y="4588814"/>
            <a:ext cx="4647365" cy="937031"/>
            <a:chOff x="1933575" y="4588814"/>
            <a:chExt cx="4647365" cy="937031"/>
          </a:xfrm>
        </p:grpSpPr>
        <p:sp>
          <p:nvSpPr>
            <p:cNvPr id="22" name="Txt_Enzyme_Code5">
              <a:extLst>
                <a:ext uri="{FF2B5EF4-FFF2-40B4-BE49-F238E27FC236}">
                  <a16:creationId xmlns:a16="http://schemas.microsoft.com/office/drawing/2014/main" id="{7BA7A0A0-DAA0-4CAD-2319-D8EB188452CD}"/>
                </a:ext>
              </a:extLst>
            </p:cNvPr>
            <p:cNvSpPr txBox="1"/>
            <p:nvPr/>
          </p:nvSpPr>
          <p:spPr>
            <a:xfrm rot="18781848">
              <a:off x="1607845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BE0000003</a:t>
              </a:r>
            </a:p>
          </p:txBody>
        </p:sp>
        <p:sp>
          <p:nvSpPr>
            <p:cNvPr id="23" name="Txt_Enzyme_Code4">
              <a:extLst>
                <a:ext uri="{FF2B5EF4-FFF2-40B4-BE49-F238E27FC236}">
                  <a16:creationId xmlns:a16="http://schemas.microsoft.com/office/drawing/2014/main" id="{1180A92C-3228-08A6-5331-B1FF50D4398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BE0000237</a:t>
              </a:r>
            </a:p>
          </p:txBody>
        </p:sp>
        <p:sp>
          <p:nvSpPr>
            <p:cNvPr id="24" name="Txt_Enzyme_Code3">
              <a:extLst>
                <a:ext uri="{FF2B5EF4-FFF2-40B4-BE49-F238E27FC236}">
                  <a16:creationId xmlns:a16="http://schemas.microsoft.com/office/drawing/2014/main" id="{DE136B8C-CFB4-81AA-EB95-53B10E6CD8EB}"/>
                </a:ext>
              </a:extLst>
            </p:cNvPr>
            <p:cNvSpPr txBox="1"/>
            <p:nvPr/>
          </p:nvSpPr>
          <p:spPr>
            <a:xfrm rot="18781848">
              <a:off x="3831204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BE0000458</a:t>
              </a:r>
            </a:p>
          </p:txBody>
        </p:sp>
        <p:sp>
          <p:nvSpPr>
            <p:cNvPr id="25" name="Txt_Enzyme_Code2">
              <a:extLst>
                <a:ext uri="{FF2B5EF4-FFF2-40B4-BE49-F238E27FC236}">
                  <a16:creationId xmlns:a16="http://schemas.microsoft.com/office/drawing/2014/main" id="{03831539-1813-CBF2-E9C0-C23C3EB32E6D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BE0000519</a:t>
              </a:r>
            </a:p>
          </p:txBody>
        </p:sp>
        <p:sp>
          <p:nvSpPr>
            <p:cNvPr id="26" name="Txt_Enzyme_Code1">
              <a:extLst>
                <a:ext uri="{FF2B5EF4-FFF2-40B4-BE49-F238E27FC236}">
                  <a16:creationId xmlns:a16="http://schemas.microsoft.com/office/drawing/2014/main" id="{9DBBD0CB-A975-212C-5AF7-B6E1AE9920DE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BE0010200</a:t>
              </a:r>
            </a:p>
          </p:txBody>
        </p:sp>
      </p:grpSp>
      <p:sp>
        <p:nvSpPr>
          <p:cNvPr id="20" name="Rectangle: Rec_Enzyme">
            <a:extLst>
              <a:ext uri="{FF2B5EF4-FFF2-40B4-BE49-F238E27FC236}">
                <a16:creationId xmlns:a16="http://schemas.microsoft.com/office/drawing/2014/main" id="{E7567962-2EF4-C2F9-9749-C543D2CF073B}"/>
              </a:ext>
            </a:extLst>
          </p:cNvPr>
          <p:cNvSpPr/>
          <p:nvPr/>
        </p:nvSpPr>
        <p:spPr>
          <a:xfrm>
            <a:off x="838200" y="1111336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مولکول های بیولوژیکی که دارای فعالیت کاتالیزوری هستند. آنها ممکن است به طور طبیعی یا مصنوعی ایجاد شوند. آنزیم ها معمولا پروتئین هستند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آنزیم‌های با کد </a:t>
            </a:r>
            <a:r>
              <a:rPr lang="en-US" dirty="0"/>
              <a:t>BE0002190</a:t>
            </a:r>
            <a:r>
              <a:rPr lang="fa-IR" dirty="0"/>
              <a:t>، </a:t>
            </a:r>
            <a:r>
              <a:rPr lang="en-US" dirty="0"/>
              <a:t>BE0000237</a:t>
            </a:r>
            <a:r>
              <a:rPr lang="fa-IR" dirty="0"/>
              <a:t> و </a:t>
            </a:r>
            <a:r>
              <a:rPr lang="en-US" dirty="0"/>
              <a:t>BE0000519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0" name="Txt_Pathway_Vector_Size">
            <a:extLst>
              <a:ext uri="{FF2B5EF4-FFF2-40B4-BE49-F238E27FC236}">
                <a16:creationId xmlns:a16="http://schemas.microsoft.com/office/drawing/2014/main" id="{6CDE89F1-8DDA-93B7-B1E6-AB43D4F7F5BB}"/>
              </a:ext>
            </a:extLst>
          </p:cNvPr>
          <p:cNvSpPr txBox="1"/>
          <p:nvPr/>
        </p:nvSpPr>
        <p:spPr>
          <a:xfrm>
            <a:off x="6234691" y="579527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(405)</a:t>
            </a:r>
          </a:p>
        </p:txBody>
      </p:sp>
      <p:graphicFrame>
        <p:nvGraphicFramePr>
          <p:cNvPr id="37" name="Tbl_Pathway">
            <a:extLst>
              <a:ext uri="{FF2B5EF4-FFF2-40B4-BE49-F238E27FC236}">
                <a16:creationId xmlns:a16="http://schemas.microsoft.com/office/drawing/2014/main" id="{BF62BEA0-FB49-F5AB-23FC-A2062E1A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14244"/>
              </p:ext>
            </p:extLst>
          </p:nvPr>
        </p:nvGraphicFramePr>
        <p:xfrm>
          <a:off x="841304" y="4986721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38" name="Grp_Pathway">
            <a:extLst>
              <a:ext uri="{FF2B5EF4-FFF2-40B4-BE49-F238E27FC236}">
                <a16:creationId xmlns:a16="http://schemas.microsoft.com/office/drawing/2014/main" id="{45CF97B7-CE1F-94F1-CB4F-321466D5B81E}"/>
              </a:ext>
            </a:extLst>
          </p:cNvPr>
          <p:cNvGrpSpPr/>
          <p:nvPr/>
        </p:nvGrpSpPr>
        <p:grpSpPr>
          <a:xfrm>
            <a:off x="1936680" y="4626382"/>
            <a:ext cx="4647364" cy="860619"/>
            <a:chOff x="1933576" y="4623278"/>
            <a:chExt cx="4647364" cy="860619"/>
          </a:xfrm>
        </p:grpSpPr>
        <p:sp>
          <p:nvSpPr>
            <p:cNvPr id="39" name="Txt_Pathway_Code5">
              <a:extLst>
                <a:ext uri="{FF2B5EF4-FFF2-40B4-BE49-F238E27FC236}">
                  <a16:creationId xmlns:a16="http://schemas.microsoft.com/office/drawing/2014/main" id="{6AD64240-D399-9CCA-2AF7-FF0AC4A85954}"/>
                </a:ext>
              </a:extLst>
            </p:cNvPr>
            <p:cNvSpPr txBox="1"/>
            <p:nvPr/>
          </p:nvSpPr>
          <p:spPr>
            <a:xfrm rot="18781848">
              <a:off x="1676775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</a:t>
              </a:r>
              <a:r>
                <a:rPr lang="en-US" sz="1200" b="1" dirty="0">
                  <a:solidFill>
                    <a:schemeClr val="tx1"/>
                  </a:solidFill>
                </a:rPr>
                <a:t>00010</a:t>
              </a:r>
            </a:p>
          </p:txBody>
        </p:sp>
        <p:sp>
          <p:nvSpPr>
            <p:cNvPr id="40" name="Txt_Pathway_Code4">
              <a:extLst>
                <a:ext uri="{FF2B5EF4-FFF2-40B4-BE49-F238E27FC236}">
                  <a16:creationId xmlns:a16="http://schemas.microsoft.com/office/drawing/2014/main" id="{7DE8AC0A-45E7-D74C-5CEB-91DDD84C64ED}"/>
                </a:ext>
              </a:extLst>
            </p:cNvPr>
            <p:cNvSpPr txBox="1"/>
            <p:nvPr/>
          </p:nvSpPr>
          <p:spPr>
            <a:xfrm rot="18781848">
              <a:off x="2788454" y="4923116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hsa04725</a:t>
              </a:r>
            </a:p>
          </p:txBody>
        </p:sp>
        <p:sp>
          <p:nvSpPr>
            <p:cNvPr id="41" name="Txt_Pathway_Code3">
              <a:extLst>
                <a:ext uri="{FF2B5EF4-FFF2-40B4-BE49-F238E27FC236}">
                  <a16:creationId xmlns:a16="http://schemas.microsoft.com/office/drawing/2014/main" id="{7D43026E-039F-E226-00A2-4DE52F628FA7}"/>
                </a:ext>
              </a:extLst>
            </p:cNvPr>
            <p:cNvSpPr txBox="1"/>
            <p:nvPr/>
          </p:nvSpPr>
          <p:spPr>
            <a:xfrm rot="18781848">
              <a:off x="3900133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hsa05146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xt_Pathway_Code2">
              <a:extLst>
                <a:ext uri="{FF2B5EF4-FFF2-40B4-BE49-F238E27FC236}">
                  <a16:creationId xmlns:a16="http://schemas.microsoft.com/office/drawing/2014/main" id="{9197F39E-57AC-4B7E-6D44-7E3D7E4EBC65}"/>
                </a:ext>
              </a:extLst>
            </p:cNvPr>
            <p:cNvSpPr txBox="1"/>
            <p:nvPr/>
          </p:nvSpPr>
          <p:spPr>
            <a:xfrm rot="18781848">
              <a:off x="4901872" y="4914544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map07220</a:t>
              </a:r>
            </a:p>
          </p:txBody>
        </p:sp>
        <p:sp>
          <p:nvSpPr>
            <p:cNvPr id="43" name="Txt_Pathway_Code1">
              <a:extLst>
                <a:ext uri="{FF2B5EF4-FFF2-40B4-BE49-F238E27FC236}">
                  <a16:creationId xmlns:a16="http://schemas.microsoft.com/office/drawing/2014/main" id="{EDA43BFC-5330-8F2A-E7B2-AEF4F0603E0E}"/>
                </a:ext>
              </a:extLst>
            </p:cNvPr>
            <p:cNvSpPr txBox="1"/>
            <p:nvPr/>
          </p:nvSpPr>
          <p:spPr>
            <a:xfrm rot="18781848">
              <a:off x="6012675" y="4915632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map07235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: Rec_Pathway">
            <a:extLst>
              <a:ext uri="{FF2B5EF4-FFF2-40B4-BE49-F238E27FC236}">
                <a16:creationId xmlns:a16="http://schemas.microsoft.com/office/drawing/2014/main" id="{2306F335-DB0D-2BF1-C1A3-8F62A4A615F6}"/>
              </a:ext>
            </a:extLst>
          </p:cNvPr>
          <p:cNvSpPr/>
          <p:nvPr/>
        </p:nvSpPr>
        <p:spPr>
          <a:xfrm>
            <a:off x="841304" y="1114440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مسیرهای دارویی که داروی داده شده در آن دخالت دارد.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مسیرهای بیولوژیکی با کد </a:t>
            </a:r>
            <a:r>
              <a:rPr lang="en-US" dirty="0"/>
              <a:t>map07220</a:t>
            </a:r>
            <a:r>
              <a:rPr lang="fa-IR" dirty="0"/>
              <a:t>، </a:t>
            </a:r>
            <a:r>
              <a:rPr lang="en-US" dirty="0"/>
              <a:t>hsa04725</a:t>
            </a:r>
            <a:r>
              <a:rPr lang="fa-IR" dirty="0"/>
              <a:t> و </a:t>
            </a:r>
            <a:r>
              <a:rPr lang="en-US" dirty="0"/>
              <a:t>hsa05231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1" name="Txt_Target_Vector_Size">
            <a:extLst>
              <a:ext uri="{FF2B5EF4-FFF2-40B4-BE49-F238E27FC236}">
                <a16:creationId xmlns:a16="http://schemas.microsoft.com/office/drawing/2014/main" id="{05DCC340-CBAA-F26A-E269-C2DA302E4D45}"/>
              </a:ext>
            </a:extLst>
          </p:cNvPr>
          <p:cNvSpPr txBox="1"/>
          <p:nvPr/>
        </p:nvSpPr>
        <p:spPr>
          <a:xfrm>
            <a:off x="6231643" y="57922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(1613)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Tbl_Target">
            <a:extLst>
              <a:ext uri="{FF2B5EF4-FFF2-40B4-BE49-F238E27FC236}">
                <a16:creationId xmlns:a16="http://schemas.microsoft.com/office/drawing/2014/main" id="{ACCE9F21-1D41-103B-2634-A0B1EE0BC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49444"/>
              </p:ext>
            </p:extLst>
          </p:nvPr>
        </p:nvGraphicFramePr>
        <p:xfrm>
          <a:off x="838256" y="4983673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14" name="Grp_Target">
            <a:extLst>
              <a:ext uri="{FF2B5EF4-FFF2-40B4-BE49-F238E27FC236}">
                <a16:creationId xmlns:a16="http://schemas.microsoft.com/office/drawing/2014/main" id="{9C289374-DE50-BBE2-A9D6-A0BF8E4A0CC6}"/>
              </a:ext>
            </a:extLst>
          </p:cNvPr>
          <p:cNvGrpSpPr/>
          <p:nvPr/>
        </p:nvGrpSpPr>
        <p:grpSpPr>
          <a:xfrm>
            <a:off x="1933632" y="4588870"/>
            <a:ext cx="4647364" cy="937031"/>
            <a:chOff x="1933576" y="4588814"/>
            <a:chExt cx="4647364" cy="937031"/>
          </a:xfrm>
        </p:grpSpPr>
        <p:sp>
          <p:nvSpPr>
            <p:cNvPr id="15" name="Txt_Target_Code5">
              <a:extLst>
                <a:ext uri="{FF2B5EF4-FFF2-40B4-BE49-F238E27FC236}">
                  <a16:creationId xmlns:a16="http://schemas.microsoft.com/office/drawing/2014/main" id="{C06C7984-B141-3983-DE81-23D914E6B8C2}"/>
                </a:ext>
              </a:extLst>
            </p:cNvPr>
            <p:cNvSpPr txBox="1"/>
            <p:nvPr/>
          </p:nvSpPr>
          <p:spPr>
            <a:xfrm rot="18781848">
              <a:off x="1607846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BE0000001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xt_Target_Code4">
              <a:extLst>
                <a:ext uri="{FF2B5EF4-FFF2-40B4-BE49-F238E27FC236}">
                  <a16:creationId xmlns:a16="http://schemas.microsoft.com/office/drawing/2014/main" id="{F6CBE0C7-BD4B-B902-6200-AE2C43BDAF4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BE0000426</a:t>
              </a:r>
            </a:p>
          </p:txBody>
        </p:sp>
        <p:sp>
          <p:nvSpPr>
            <p:cNvPr id="17" name="Txt_Target_Code3">
              <a:extLst>
                <a:ext uri="{FF2B5EF4-FFF2-40B4-BE49-F238E27FC236}">
                  <a16:creationId xmlns:a16="http://schemas.microsoft.com/office/drawing/2014/main" id="{5417E675-355B-9B24-994D-F0CD3D088E0C}"/>
                </a:ext>
              </a:extLst>
            </p:cNvPr>
            <p:cNvSpPr txBox="1"/>
            <p:nvPr/>
          </p:nvSpPr>
          <p:spPr>
            <a:xfrm rot="18781848">
              <a:off x="3839668" y="4914544"/>
              <a:ext cx="911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BE0001114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xt_Target_Code2">
              <a:extLst>
                <a:ext uri="{FF2B5EF4-FFF2-40B4-BE49-F238E27FC236}">
                  <a16:creationId xmlns:a16="http://schemas.microsoft.com/office/drawing/2014/main" id="{EBBDF9AA-3867-EB1B-1068-B646EFC5FFE6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BE0002180</a:t>
              </a:r>
            </a:p>
          </p:txBody>
        </p:sp>
        <p:sp>
          <p:nvSpPr>
            <p:cNvPr id="28" name="Txt_Target_Code1">
              <a:extLst>
                <a:ext uri="{FF2B5EF4-FFF2-40B4-BE49-F238E27FC236}">
                  <a16:creationId xmlns:a16="http://schemas.microsoft.com/office/drawing/2014/main" id="{066C8F8A-C968-CBCA-6E92-2BC204E29EC5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BE0010965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: Rec_Target">
            <a:extLst>
              <a:ext uri="{FF2B5EF4-FFF2-40B4-BE49-F238E27FC236}">
                <a16:creationId xmlns:a16="http://schemas.microsoft.com/office/drawing/2014/main" id="{4AF00C37-6312-79BD-770F-B9F86BF3B30E}"/>
              </a:ext>
            </a:extLst>
          </p:cNvPr>
          <p:cNvSpPr/>
          <p:nvPr/>
        </p:nvSpPr>
        <p:spPr>
          <a:xfrm>
            <a:off x="838256" y="1111392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یک پروتئین یا مولکول کوچک که یک داروی خاص به آن متصل می شود و با آن برهمکنش می کند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اهداف با کد </a:t>
            </a:r>
            <a:r>
              <a:rPr lang="en-US" dirty="0"/>
              <a:t>BE0002341</a:t>
            </a:r>
            <a:r>
              <a:rPr lang="fa-IR" dirty="0"/>
              <a:t>، </a:t>
            </a:r>
            <a:r>
              <a:rPr lang="en-US" dirty="0"/>
              <a:t>BE0000426</a:t>
            </a:r>
            <a:r>
              <a:rPr lang="fa-IR" dirty="0"/>
              <a:t> و </a:t>
            </a:r>
            <a:r>
              <a:rPr lang="en-US" dirty="0"/>
              <a:t>BE0002180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30" name="Rectangle: Rec_Texts">
            <a:extLst>
              <a:ext uri="{FF2B5EF4-FFF2-40B4-BE49-F238E27FC236}">
                <a16:creationId xmlns:a16="http://schemas.microsoft.com/office/drawing/2014/main" id="{19976B8C-4099-7FF1-16C9-43B6B44106FE}"/>
              </a:ext>
            </a:extLst>
          </p:cNvPr>
          <p:cNvSpPr/>
          <p:nvPr/>
        </p:nvSpPr>
        <p:spPr>
          <a:xfrm>
            <a:off x="853496" y="1117488"/>
            <a:ext cx="5905500" cy="33508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نیمه‌عمر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میزان اتصال به پروتئین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مسیرهای حذف از بدن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حجم توزیع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کلیرانس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 طبقه بندی</a:t>
            </a:r>
            <a:endParaRPr lang="fa-IR" sz="1200" b="1" dirty="0"/>
          </a:p>
          <a:p>
            <a:pPr algn="justLow" rtl="1">
              <a:lnSpc>
                <a:spcPct val="150000"/>
              </a:lnSpc>
            </a:pPr>
            <a:endParaRPr lang="fa-IR" sz="1200" b="1" dirty="0"/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موارد مصرف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اثرات فارماکودینامیک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سازوکار عمل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سمیت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متابولیسم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جذب</a:t>
            </a:r>
          </a:p>
        </p:txBody>
      </p:sp>
      <p:sp>
        <p:nvSpPr>
          <p:cNvPr id="31" name="Rectangle: Rec_Text_Example">
            <a:extLst>
              <a:ext uri="{FF2B5EF4-FFF2-40B4-BE49-F238E27FC236}">
                <a16:creationId xmlns:a16="http://schemas.microsoft.com/office/drawing/2014/main" id="{17FD822F-ED3F-E8DC-2971-63D6F520F8D2}"/>
              </a:ext>
            </a:extLst>
          </p:cNvPr>
          <p:cNvSpPr/>
          <p:nvPr/>
        </p:nvSpPr>
        <p:spPr>
          <a:xfrm>
            <a:off x="843672" y="1360840"/>
            <a:ext cx="5905500" cy="6768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sz="2000" dirty="0"/>
              <a:t>مثال مکانیزم عمل برای داروی </a:t>
            </a:r>
            <a:r>
              <a:rPr lang="en-US" sz="2000" dirty="0"/>
              <a:t>Choline</a:t>
            </a:r>
            <a:r>
              <a:rPr lang="fa-IR" sz="2000" dirty="0"/>
              <a:t>:</a:t>
            </a:r>
          </a:p>
        </p:txBody>
      </p:sp>
      <p:sp>
        <p:nvSpPr>
          <p:cNvPr id="32" name="Rectangle: Rec_Text_Exam_Eng">
            <a:extLst>
              <a:ext uri="{FF2B5EF4-FFF2-40B4-BE49-F238E27FC236}">
                <a16:creationId xmlns:a16="http://schemas.microsoft.com/office/drawing/2014/main" id="{F51CF5C5-4E04-87D6-689E-3C2E4C6A75E6}"/>
              </a:ext>
            </a:extLst>
          </p:cNvPr>
          <p:cNvSpPr/>
          <p:nvPr/>
        </p:nvSpPr>
        <p:spPr>
          <a:xfrm>
            <a:off x="843672" y="220887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>
              <a:lnSpc>
                <a:spcPct val="150000"/>
              </a:lnSpc>
            </a:pPr>
            <a:r>
              <a:rPr lang="en-US" dirty="0"/>
              <a:t>Choline is a major part of the polar head group of phosphatidylcholine. Phosphatidylcholine's role in the maintenance of cell membrane integrity is vital to all of the basic biological processes: …..</a:t>
            </a:r>
            <a:endParaRPr lang="fa-IR" sz="2000" dirty="0"/>
          </a:p>
        </p:txBody>
      </p:sp>
      <p:sp>
        <p:nvSpPr>
          <p:cNvPr id="33" name="Rectangle: Rec_Text_Exam_Fa">
            <a:extLst>
              <a:ext uri="{FF2B5EF4-FFF2-40B4-BE49-F238E27FC236}">
                <a16:creationId xmlns:a16="http://schemas.microsoft.com/office/drawing/2014/main" id="{414A83AC-E6E3-0C25-3573-30135242C6F3}"/>
              </a:ext>
            </a:extLst>
          </p:cNvPr>
          <p:cNvSpPr/>
          <p:nvPr/>
        </p:nvSpPr>
        <p:spPr>
          <a:xfrm>
            <a:off x="843672" y="441283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dirty="0"/>
              <a:t>کولین بخش عمده ای از گروه سر قطبی فسفاتیدیل کولین است. نقش فسفاتیدیل کولین در حفظ یکپارچگی غشای سلولی برای تمام فرآیندهای بیولوژیکی اساسی حیاتی است: ....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1382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2" grpId="0" animBg="1"/>
      <p:bldP spid="12" grpId="1" animBg="1"/>
      <p:bldP spid="4" grpId="0"/>
      <p:bldP spid="4" grpId="1"/>
      <p:bldP spid="20" grpId="0" animBg="1"/>
      <p:bldP spid="20" grpId="1" animBg="1"/>
      <p:bldP spid="10" grpId="0"/>
      <p:bldP spid="10" grpId="1"/>
      <p:bldP spid="36" grpId="0" animBg="1"/>
      <p:bldP spid="36" grpId="1" animBg="1"/>
      <p:bldP spid="11" grpId="0"/>
      <p:bldP spid="11" grpId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کلی مدل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6" y="2038439"/>
            <a:ext cx="7983047" cy="32147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6CEF93-B120-B46F-430B-6C3A31502194}"/>
              </a:ext>
            </a:extLst>
          </p:cNvPr>
          <p:cNvSpPr/>
          <p:nvPr/>
        </p:nvSpPr>
        <p:spPr>
          <a:xfrm>
            <a:off x="2590800" y="2225040"/>
            <a:ext cx="1082040" cy="8115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53" y="2277697"/>
            <a:ext cx="1040134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مدل‌سازی داده‌ها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t="5923" r="66145" b="69070"/>
          <a:stretch/>
        </p:blipFill>
        <p:spPr>
          <a:xfrm>
            <a:off x="977777" y="1078512"/>
            <a:ext cx="7980346" cy="5414362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68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8" name="pic_main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pic>
        <p:nvPicPr>
          <p:cNvPr id="11" name="pic_base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_jaccard_formula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93" y="4471070"/>
            <a:ext cx="3205187" cy="20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90DE5-25B5-1274-524C-E86CA780A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90" y="1467330"/>
            <a:ext cx="5935650" cy="69485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5D5F0A-76A1-4C6E-9ADD-CFDE7F581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84220"/>
              </p:ext>
            </p:extLst>
          </p:nvPr>
        </p:nvGraphicFramePr>
        <p:xfrm>
          <a:off x="6265371" y="3116957"/>
          <a:ext cx="259954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…..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9A9D79-8C21-6892-996A-75C5D34A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92546"/>
              </p:ext>
            </p:extLst>
          </p:nvPr>
        </p:nvGraphicFramePr>
        <p:xfrm>
          <a:off x="6269181" y="3787517"/>
          <a:ext cx="25995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244649111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56441305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4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B466DC-4600-0F6F-81ED-963A42CAC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236"/>
              </p:ext>
            </p:extLst>
          </p:nvPr>
        </p:nvGraphicFramePr>
        <p:xfrm>
          <a:off x="5873901" y="3078844"/>
          <a:ext cx="18617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51542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34875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38823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0268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FCD8935-1611-9703-D4AA-0054B2F301E6}"/>
              </a:ext>
            </a:extLst>
          </p:cNvPr>
          <p:cNvSpPr/>
          <p:nvPr/>
        </p:nvSpPr>
        <p:spPr>
          <a:xfrm>
            <a:off x="5844540" y="342900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C9F3A-74F4-7BCE-20AA-253712278E0A}"/>
              </a:ext>
            </a:extLst>
          </p:cNvPr>
          <p:cNvSpPr/>
          <p:nvPr/>
        </p:nvSpPr>
        <p:spPr>
          <a:xfrm>
            <a:off x="6966585" y="3048000"/>
            <a:ext cx="405765" cy="18973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FE252-AFDF-7A5D-A33A-73590639B2AC}"/>
              </a:ext>
            </a:extLst>
          </p:cNvPr>
          <p:cNvSpPr txBox="1"/>
          <p:nvPr/>
        </p:nvSpPr>
        <p:spPr>
          <a:xfrm>
            <a:off x="7349490" y="494538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936 × 936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841BB-A96A-8DB9-B423-A7E8E113AF4D}"/>
              </a:ext>
            </a:extLst>
          </p:cNvPr>
          <p:cNvSpPr txBox="1"/>
          <p:nvPr/>
        </p:nvSpPr>
        <p:spPr>
          <a:xfrm>
            <a:off x="5010404" y="345209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D5583-65EA-71C0-DC49-4C0DA08C36B5}"/>
              </a:ext>
            </a:extLst>
          </p:cNvPr>
          <p:cNvSpPr txBox="1"/>
          <p:nvPr/>
        </p:nvSpPr>
        <p:spPr>
          <a:xfrm>
            <a:off x="6759739" y="26659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9CF8F-F3A0-1A81-29D1-3E1070DB5EC4}"/>
              </a:ext>
            </a:extLst>
          </p:cNvPr>
          <p:cNvSpPr/>
          <p:nvPr/>
        </p:nvSpPr>
        <p:spPr>
          <a:xfrm>
            <a:off x="6250690" y="3103622"/>
            <a:ext cx="2628904" cy="37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77286-09F5-840D-FA32-B2A8FA6BD31C}"/>
              </a:ext>
            </a:extLst>
          </p:cNvPr>
          <p:cNvSpPr/>
          <p:nvPr/>
        </p:nvSpPr>
        <p:spPr>
          <a:xfrm>
            <a:off x="6250690" y="3787517"/>
            <a:ext cx="2628904" cy="3790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6F992-AC17-2A67-69E0-B5D49D5747A7}"/>
              </a:ext>
            </a:extLst>
          </p:cNvPr>
          <p:cNvSpPr txBox="1"/>
          <p:nvPr/>
        </p:nvSpPr>
        <p:spPr>
          <a:xfrm>
            <a:off x="5438575" y="309421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BF4AA-CD2D-3376-878A-5F373EDDC32D}"/>
              </a:ext>
            </a:extLst>
          </p:cNvPr>
          <p:cNvSpPr txBox="1"/>
          <p:nvPr/>
        </p:nvSpPr>
        <p:spPr>
          <a:xfrm>
            <a:off x="5463041" y="380051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1C1D1-13D8-A505-5A36-C5F908760F86}"/>
              </a:ext>
            </a:extLst>
          </p:cNvPr>
          <p:cNvSpPr txBox="1"/>
          <p:nvPr/>
        </p:nvSpPr>
        <p:spPr>
          <a:xfrm>
            <a:off x="7022778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A72E0-FC5B-9B60-172B-F32842D5790E}"/>
              </a:ext>
            </a:extLst>
          </p:cNvPr>
          <p:cNvSpPr txBox="1"/>
          <p:nvPr/>
        </p:nvSpPr>
        <p:spPr>
          <a:xfrm>
            <a:off x="7025173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09A9F-521B-37DB-EB79-1B706C91C77E}"/>
              </a:ext>
            </a:extLst>
          </p:cNvPr>
          <p:cNvSpPr txBox="1"/>
          <p:nvPr/>
        </p:nvSpPr>
        <p:spPr>
          <a:xfrm>
            <a:off x="7392014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1462C-123A-B580-7255-D7B89FC3395C}"/>
              </a:ext>
            </a:extLst>
          </p:cNvPr>
          <p:cNvSpPr txBox="1"/>
          <p:nvPr/>
        </p:nvSpPr>
        <p:spPr>
          <a:xfrm>
            <a:off x="6643527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7221DA-FB54-29A0-BD9C-781178A6D49C}"/>
              </a:ext>
            </a:extLst>
          </p:cNvPr>
          <p:cNvSpPr/>
          <p:nvPr/>
        </p:nvSpPr>
        <p:spPr>
          <a:xfrm>
            <a:off x="2009698" y="342577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81C83-3865-F1A0-8D9C-08FBEB04D9AC}"/>
              </a:ext>
            </a:extLst>
          </p:cNvPr>
          <p:cNvSpPr txBox="1"/>
          <p:nvPr/>
        </p:nvSpPr>
        <p:spPr>
          <a:xfrm>
            <a:off x="7509820" y="223958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(936)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16E4F-93C6-9634-4E5A-0BF620338260}"/>
              </a:ext>
            </a:extLst>
          </p:cNvPr>
          <p:cNvSpPr txBox="1"/>
          <p:nvPr/>
        </p:nvSpPr>
        <p:spPr>
          <a:xfrm>
            <a:off x="8466009" y="344037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86E2A-BEAF-AFB8-2D66-4BF984CF7D2B}"/>
              </a:ext>
            </a:extLst>
          </p:cNvPr>
          <p:cNvSpPr txBox="1"/>
          <p:nvPr/>
        </p:nvSpPr>
        <p:spPr>
          <a:xfrm>
            <a:off x="8451575" y="41264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6396E-711A-D8EB-55B9-A1B6164A95BA}"/>
              </a:ext>
            </a:extLst>
          </p:cNvPr>
          <p:cNvSpPr txBox="1"/>
          <p:nvPr/>
        </p:nvSpPr>
        <p:spPr>
          <a:xfrm>
            <a:off x="8466009" y="34441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366C5-D7FE-8581-1666-DA357C307A58}"/>
              </a:ext>
            </a:extLst>
          </p:cNvPr>
          <p:cNvSpPr txBox="1"/>
          <p:nvPr/>
        </p:nvSpPr>
        <p:spPr>
          <a:xfrm>
            <a:off x="8451575" y="413029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5A6AA6-AD18-45D4-94E1-F0A8564FA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0087" y="1483588"/>
            <a:ext cx="5916403" cy="69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F4D443-DDB8-1A00-6307-E0019EFAA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717" y="1488769"/>
            <a:ext cx="5916403" cy="6932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83660D0-BEE0-7111-0FCF-74B9BE8538DA}"/>
              </a:ext>
            </a:extLst>
          </p:cNvPr>
          <p:cNvSpPr txBox="1"/>
          <p:nvPr/>
        </p:nvSpPr>
        <p:spPr>
          <a:xfrm>
            <a:off x="8466009" y="344418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0F94-8EA2-6B42-56F2-747D61D62C71}"/>
              </a:ext>
            </a:extLst>
          </p:cNvPr>
          <p:cNvSpPr txBox="1"/>
          <p:nvPr/>
        </p:nvSpPr>
        <p:spPr>
          <a:xfrm>
            <a:off x="8451575" y="413029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1315 -0.2395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-1199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/>
      <p:bldP spid="16" grpId="1"/>
      <p:bldP spid="16" grpId="2"/>
      <p:bldP spid="16" grpId="3"/>
      <p:bldP spid="16" grpId="4"/>
      <p:bldP spid="16" grpId="5"/>
      <p:bldP spid="18" grpId="0"/>
      <p:bldP spid="18" grpId="1"/>
      <p:bldP spid="18" grpId="2"/>
      <p:bldP spid="18" grpId="3"/>
      <p:bldP spid="18" grpId="4"/>
      <p:bldP spid="18" grpId="5"/>
      <p:bldP spid="19" grpId="0"/>
      <p:bldP spid="19" grpId="1"/>
      <p:bldP spid="19" grpId="2"/>
      <p:bldP spid="19" grpId="3"/>
      <p:bldP spid="19" grpId="4"/>
      <p:bldP spid="19" grpId="5"/>
      <p:bldP spid="20" grpId="0" animBg="1"/>
      <p:bldP spid="20" grpId="1" animBg="1"/>
      <p:bldP spid="20" grpId="2" animBg="1"/>
      <p:bldP spid="20" grpId="3" animBg="1"/>
      <p:bldP spid="20" grpId="4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/>
      <p:bldP spid="22" grpId="1"/>
      <p:bldP spid="22" grpId="2"/>
      <p:bldP spid="22" grpId="3"/>
      <p:bldP spid="22" grpId="4"/>
      <p:bldP spid="23" grpId="0"/>
      <p:bldP spid="23" grpId="1"/>
      <p:bldP spid="23" grpId="2"/>
      <p:bldP spid="23" grpId="3"/>
      <p:bldP spid="23" grpId="4"/>
      <p:bldP spid="24" grpId="0"/>
      <p:bldP spid="24" grpId="1"/>
      <p:bldP spid="24" grpId="2"/>
      <p:bldP spid="24" grpId="3"/>
      <p:bldP spid="24" grpId="4"/>
      <p:bldP spid="25" grpId="0"/>
      <p:bldP spid="25" grpId="1"/>
      <p:bldP spid="25" grpId="2"/>
      <p:bldP spid="25" grpId="3"/>
      <p:bldP spid="25" grpId="4"/>
      <p:bldP spid="26" grpId="0"/>
      <p:bldP spid="26" grpId="1"/>
      <p:bldP spid="26" grpId="2"/>
      <p:bldP spid="26" grpId="3"/>
      <p:bldP spid="26" grpId="4"/>
      <p:bldP spid="27" grpId="0"/>
      <p:bldP spid="27" grpId="1"/>
      <p:bldP spid="27" grpId="2"/>
      <p:bldP spid="27" grpId="3"/>
      <p:bldP spid="27" grpId="4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1" grpId="0"/>
      <p:bldP spid="31" grpId="1"/>
      <p:bldP spid="31" grpId="2"/>
      <p:bldP spid="31" grpId="3"/>
      <p:bldP spid="31" grpId="4"/>
      <p:bldP spid="32" grpId="0"/>
      <p:bldP spid="32" grpId="1"/>
      <p:bldP spid="33" grpId="0"/>
      <p:bldP spid="33" grpId="1"/>
      <p:bldP spid="35" grpId="2"/>
      <p:bldP spid="35" grpId="3"/>
      <p:bldP spid="36" grpId="2"/>
      <p:bldP spid="36" grpId="3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×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b="1" dirty="0"/>
              <a:t>GAT</a:t>
            </a:r>
            <a:endParaRPr lang="fa-I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4573" y="3781405"/>
            <a:ext cx="2020283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09 L 0.10573 -0.19282 " pathEditMode="relative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</a:t>
            </a:r>
            <a:r>
              <a:rPr lang="fa-IR" dirty="0"/>
              <a:t>عصبی انتخاب ویژگی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5195294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انواع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A2B526-1BAC-6687-0E43-78B7420509F3}"/>
              </a:ext>
            </a:extLst>
          </p:cNvPr>
          <p:cNvSpPr txBox="1"/>
          <p:nvPr/>
        </p:nvSpPr>
        <p:spPr>
          <a:xfrm>
            <a:off x="5792752" y="4617006"/>
            <a:ext cx="5829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سمینار</a:t>
            </a:r>
            <a:r>
              <a:rPr lang="en-US" sz="2000" b="1" dirty="0"/>
              <a:t> </a:t>
            </a:r>
            <a:r>
              <a:rPr lang="en-US" sz="2000" b="1" dirty="0" err="1"/>
              <a:t>دفاع</a:t>
            </a:r>
            <a:r>
              <a:rPr lang="en-US" sz="2000" b="1" dirty="0"/>
              <a:t> </a:t>
            </a:r>
            <a:r>
              <a:rPr lang="en-US" sz="2000" b="1" dirty="0" err="1"/>
              <a:t>از</a:t>
            </a:r>
            <a:r>
              <a:rPr lang="en-US" sz="2000" b="1" dirty="0"/>
              <a:t> </a:t>
            </a:r>
            <a:r>
              <a:rPr lang="en-US" sz="2000" b="1" dirty="0" err="1"/>
              <a:t>پایان</a:t>
            </a:r>
            <a:r>
              <a:rPr lang="en-US" sz="2000" b="1" dirty="0"/>
              <a:t> </a:t>
            </a:r>
            <a:r>
              <a:rPr lang="en-US" sz="2000" b="1" dirty="0" err="1"/>
              <a:t>نامه</a:t>
            </a:r>
            <a:r>
              <a:rPr lang="en-US" sz="2000" b="1" dirty="0"/>
              <a:t> </a:t>
            </a:r>
            <a:r>
              <a:rPr lang="en-US" sz="2000" b="1" dirty="0" err="1"/>
              <a:t>کارشناسی</a:t>
            </a:r>
            <a:r>
              <a:rPr lang="en-US" sz="2000" b="1" dirty="0"/>
              <a:t> </a:t>
            </a:r>
            <a:r>
              <a:rPr lang="en-US" sz="2000" b="1" dirty="0" err="1"/>
              <a:t>ارشد</a:t>
            </a:r>
            <a:r>
              <a:rPr lang="en-US" sz="2000" b="1" dirty="0"/>
              <a:t> </a:t>
            </a:r>
            <a:r>
              <a:rPr lang="en-US" sz="2000" b="1" dirty="0" err="1"/>
              <a:t>گرایش</a:t>
            </a:r>
            <a:r>
              <a:rPr lang="en-US" sz="2000" b="1" dirty="0"/>
              <a:t> </a:t>
            </a:r>
            <a:r>
              <a:rPr lang="en-US" sz="2000" b="1" dirty="0" err="1"/>
              <a:t>هوش</a:t>
            </a:r>
            <a:r>
              <a:rPr lang="en-US" sz="2000" b="1" dirty="0"/>
              <a:t> </a:t>
            </a:r>
            <a:r>
              <a:rPr lang="en-US" sz="2000" b="1" dirty="0" err="1"/>
              <a:t>مصنوعی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 داده</a:t>
            </a:r>
            <a:endParaRPr lang="en-US" dirty="0"/>
          </a:p>
        </p:txBody>
      </p:sp>
      <p:sp>
        <p:nvSpPr>
          <p:cNvPr id="5" name="Rectangle: Rec_drugbank">
            <a:extLst>
              <a:ext uri="{FF2B5EF4-FFF2-40B4-BE49-F238E27FC236}">
                <a16:creationId xmlns:a16="http://schemas.microsoft.com/office/drawing/2014/main" id="{7203DAE5-9974-4B45-6B28-B2412026107E}"/>
              </a:ext>
            </a:extLst>
          </p:cNvPr>
          <p:cNvSpPr/>
          <p:nvPr/>
        </p:nvSpPr>
        <p:spPr>
          <a:xfrm>
            <a:off x="6863400" y="1238492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DrugBank</a:t>
            </a:r>
            <a:endParaRPr lang="en-US" sz="2400" dirty="0"/>
          </a:p>
        </p:txBody>
      </p:sp>
      <p:sp>
        <p:nvSpPr>
          <p:cNvPr id="6" name="Rectangle: Rec_kegg">
            <a:extLst>
              <a:ext uri="{FF2B5EF4-FFF2-40B4-BE49-F238E27FC236}">
                <a16:creationId xmlns:a16="http://schemas.microsoft.com/office/drawing/2014/main" id="{356D9E64-8CE6-415D-C7EB-506B0700BDE4}"/>
              </a:ext>
            </a:extLst>
          </p:cNvPr>
          <p:cNvSpPr/>
          <p:nvPr/>
        </p:nvSpPr>
        <p:spPr>
          <a:xfrm>
            <a:off x="6863400" y="2418419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KEGG</a:t>
            </a:r>
          </a:p>
        </p:txBody>
      </p:sp>
      <p:sp>
        <p:nvSpPr>
          <p:cNvPr id="7" name="Rectangle: Rec_ddimdl">
            <a:extLst>
              <a:ext uri="{FF2B5EF4-FFF2-40B4-BE49-F238E27FC236}">
                <a16:creationId xmlns:a16="http://schemas.microsoft.com/office/drawing/2014/main" id="{20FD6D6F-303B-5C54-DC23-7DA114CFF1F6}"/>
              </a:ext>
            </a:extLst>
          </p:cNvPr>
          <p:cNvSpPr/>
          <p:nvPr/>
        </p:nvSpPr>
        <p:spPr>
          <a:xfrm>
            <a:off x="6863400" y="3635343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DeepDDI</a:t>
            </a:r>
            <a:endParaRPr lang="en-US" sz="2400" dirty="0"/>
          </a:p>
        </p:txBody>
      </p:sp>
      <p:sp>
        <p:nvSpPr>
          <p:cNvPr id="8" name="Freeform: Shape_drugbank1">
            <a:extLst>
              <a:ext uri="{FF2B5EF4-FFF2-40B4-BE49-F238E27FC236}">
                <a16:creationId xmlns:a16="http://schemas.microsoft.com/office/drawing/2014/main" id="{EBBA55C3-A4B5-06F2-109B-FC9D96B82EE5}"/>
              </a:ext>
            </a:extLst>
          </p:cNvPr>
          <p:cNvSpPr/>
          <p:nvPr/>
        </p:nvSpPr>
        <p:spPr>
          <a:xfrm>
            <a:off x="1508301" y="1242917"/>
            <a:ext cx="4699236" cy="103349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بانک اطلاعاتی</a:t>
            </a:r>
            <a:r>
              <a:rPr lang="en-US" dirty="0" err="1"/>
              <a:t>DrugBank</a:t>
            </a:r>
            <a:r>
              <a:rPr lang="fa-IR" dirty="0"/>
              <a:t> </a:t>
            </a:r>
            <a:r>
              <a:rPr lang="ar-SA" dirty="0"/>
              <a:t>یک پایگاه داده آنلاین است که حاوی اطلاعاتی در مورد </a:t>
            </a:r>
            <a:r>
              <a:rPr lang="ar-SA" dirty="0">
                <a:hlinkClick r:id="rId2" tooltip="دارو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داروها</a:t>
            </a:r>
            <a:r>
              <a:rPr lang="ar-SA" dirty="0"/>
              <a:t> است.</a:t>
            </a:r>
            <a:endParaRPr lang="fa-IR" sz="2000" b="1" dirty="0"/>
          </a:p>
        </p:txBody>
      </p:sp>
      <p:sp>
        <p:nvSpPr>
          <p:cNvPr id="9" name="Freeform: Shape_drugbank2">
            <a:extLst>
              <a:ext uri="{FF2B5EF4-FFF2-40B4-BE49-F238E27FC236}">
                <a16:creationId xmlns:a16="http://schemas.microsoft.com/office/drawing/2014/main" id="{28C9BE61-B2E9-C94D-A216-A5C6EFB0B6A5}"/>
              </a:ext>
            </a:extLst>
          </p:cNvPr>
          <p:cNvSpPr/>
          <p:nvPr/>
        </p:nvSpPr>
        <p:spPr>
          <a:xfrm>
            <a:off x="1508301" y="2553584"/>
            <a:ext cx="4699236" cy="364885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برای دارو در اکثر ابعاد </a:t>
            </a:r>
            <a:endParaRPr lang="en-US" sz="2000" dirty="0"/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00" b="1" dirty="0"/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 پایگاه داده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در برخی از موارد مانند مسیرهای بیولوژیک و انواع تداخلات دارویی</a:t>
            </a:r>
          </a:p>
        </p:txBody>
      </p:sp>
      <p:sp>
        <p:nvSpPr>
          <p:cNvPr id="10" name="Freeform: Shape_kegg1">
            <a:extLst>
              <a:ext uri="{FF2B5EF4-FFF2-40B4-BE49-F238E27FC236}">
                <a16:creationId xmlns:a16="http://schemas.microsoft.com/office/drawing/2014/main" id="{15EA85F7-9DF8-8BF1-9B6B-1ECD983580CE}"/>
              </a:ext>
            </a:extLst>
          </p:cNvPr>
          <p:cNvSpPr/>
          <p:nvPr/>
        </p:nvSpPr>
        <p:spPr>
          <a:xfrm>
            <a:off x="1514593" y="1253919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پایگاه داده</a:t>
            </a:r>
            <a:r>
              <a:rPr lang="fa-IR" dirty="0"/>
              <a:t> </a:t>
            </a:r>
            <a:r>
              <a:rPr lang="en-US" dirty="0"/>
              <a:t>KEGG</a:t>
            </a:r>
            <a:r>
              <a:rPr lang="fa-IR" dirty="0"/>
              <a:t> </a:t>
            </a:r>
            <a:r>
              <a:rPr lang="ar-SA" dirty="0"/>
              <a:t>مربوط به اطلاعات زیستی است که توسط دانش بدست آمده از آزمایش‌های مختلف، نقشه و مسیرهای متابولیکی ترسیم شده‌است</a:t>
            </a:r>
            <a:endParaRPr lang="fa-IR" sz="2000" b="1" dirty="0"/>
          </a:p>
        </p:txBody>
      </p:sp>
      <p:sp>
        <p:nvSpPr>
          <p:cNvPr id="11" name="Freeform: Shape_kegg2">
            <a:extLst>
              <a:ext uri="{FF2B5EF4-FFF2-40B4-BE49-F238E27FC236}">
                <a16:creationId xmlns:a16="http://schemas.microsoft.com/office/drawing/2014/main" id="{1F927488-C5FB-1E3A-85B1-A73119C168FC}"/>
              </a:ext>
            </a:extLst>
          </p:cNvPr>
          <p:cNvSpPr/>
          <p:nvPr/>
        </p:nvSpPr>
        <p:spPr>
          <a:xfrm>
            <a:off x="1514593" y="2820538"/>
            <a:ext cx="4699236" cy="1772998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مسیرهای بیولوژیکی</a:t>
            </a:r>
            <a:endParaRPr lang="en-US" sz="2000" dirty="0"/>
          </a:p>
        </p:txBody>
      </p:sp>
      <p:sp>
        <p:nvSpPr>
          <p:cNvPr id="12" name="Freeform: Shape_deepddi1">
            <a:extLst>
              <a:ext uri="{FF2B5EF4-FFF2-40B4-BE49-F238E27FC236}">
                <a16:creationId xmlns:a16="http://schemas.microsoft.com/office/drawing/2014/main" id="{9EDACA28-9646-CF45-9482-EB931295DD6C}"/>
              </a:ext>
            </a:extLst>
          </p:cNvPr>
          <p:cNvSpPr/>
          <p:nvPr/>
        </p:nvSpPr>
        <p:spPr>
          <a:xfrm>
            <a:off x="1526691" y="1256341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en-US" dirty="0" err="1"/>
              <a:t>DeepDDI</a:t>
            </a:r>
            <a:r>
              <a:rPr lang="fa-IR" dirty="0"/>
              <a:t> یک مدل هوش مصنوعی است که جهت تشخیص انواع تداخلات دارویی از یک پایگاه داده جهت تقسیم‌بندی تداخلات در 86 نوع استفاده می‌کند.</a:t>
            </a:r>
            <a:endParaRPr lang="fa-IR" sz="2000" b="1" dirty="0"/>
          </a:p>
        </p:txBody>
      </p:sp>
      <p:sp>
        <p:nvSpPr>
          <p:cNvPr id="13" name="Freeform: Shape_deepddi2">
            <a:extLst>
              <a:ext uri="{FF2B5EF4-FFF2-40B4-BE49-F238E27FC236}">
                <a16:creationId xmlns:a16="http://schemas.microsoft.com/office/drawing/2014/main" id="{E2DD4F92-BC25-8395-8BCB-9BCB95083527}"/>
              </a:ext>
            </a:extLst>
          </p:cNvPr>
          <p:cNvSpPr/>
          <p:nvPr/>
        </p:nvSpPr>
        <p:spPr>
          <a:xfrm>
            <a:off x="1526691" y="2822960"/>
            <a:ext cx="4699236" cy="235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تقسیم‌بندی تداخلات دارویی در انواع مختلف</a:t>
            </a:r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داروها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432A00-9EB1-8B20-C690-481508E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3" y="1238492"/>
            <a:ext cx="8239270" cy="4250009"/>
          </a:xfrm>
          <a:prstGeom prst="rect">
            <a:avLst/>
          </a:prstGeom>
        </p:spPr>
      </p:pic>
      <p:sp>
        <p:nvSpPr>
          <p:cNvPr id="18" name="Freeform: Shape_github">
            <a:extLst>
              <a:ext uri="{FF2B5EF4-FFF2-40B4-BE49-F238E27FC236}">
                <a16:creationId xmlns:a16="http://schemas.microsoft.com/office/drawing/2014/main" id="{69C04449-484D-E45C-4D56-BC7F645DFD2F}"/>
              </a:ext>
            </a:extLst>
          </p:cNvPr>
          <p:cNvSpPr/>
          <p:nvPr/>
        </p:nvSpPr>
        <p:spPr>
          <a:xfrm>
            <a:off x="5328601" y="4224737"/>
            <a:ext cx="3494817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کلیه کدهای مربوط به تهیه و یکپارچه‌سازی منابع داده در لینک روبرو موجود است.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8B439F-01AE-FBD4-8ABD-F439A128E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4355" y="4326730"/>
            <a:ext cx="1124246" cy="11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-0.50404 0.00069 " pathEditMode="relative" ptsTypes="AA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555 L -0.50326 0.32222 " pathEditMode="relative" ptsTypes="AA">
                                      <p:cBhvr>
                                        <p:cTn id="10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648 L -0.00104 -0.11042 " pathEditMode="relative" ptsTypes="AA">
                                      <p:cBhvr>
                                        <p:cTn id="10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تقسیم‌بندی انواع تداخلات</a:t>
            </a:r>
            <a:endParaRPr lang="en-US" dirty="0"/>
          </a:p>
        </p:txBody>
      </p:sp>
      <p:graphicFrame>
        <p:nvGraphicFramePr>
          <p:cNvPr id="39" name="Pie_Chart1">
            <a:extLst>
              <a:ext uri="{FF2B5EF4-FFF2-40B4-BE49-F238E27FC236}">
                <a16:creationId xmlns:a16="http://schemas.microsoft.com/office/drawing/2014/main" id="{5499353B-F023-738A-11F4-D63AFAD9A9C3}"/>
              </a:ext>
            </a:extLst>
          </p:cNvPr>
          <p:cNvGraphicFramePr/>
          <p:nvPr/>
        </p:nvGraphicFramePr>
        <p:xfrm>
          <a:off x="1430746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Pie_Chart2">
            <a:extLst>
              <a:ext uri="{FF2B5EF4-FFF2-40B4-BE49-F238E27FC236}">
                <a16:creationId xmlns:a16="http://schemas.microsoft.com/office/drawing/2014/main" id="{8C9EF4BD-5B15-E2BE-E429-062C0B208F0D}"/>
              </a:ext>
            </a:extLst>
          </p:cNvPr>
          <p:cNvGraphicFramePr/>
          <p:nvPr/>
        </p:nvGraphicFramePr>
        <p:xfrm>
          <a:off x="1911945" y="1328926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034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category"/>
        </p:bldSub>
      </p:bldGraphic>
      <p:bldGraphic spid="39" grpId="1">
        <p:bldSub>
          <a:bldChart bld="category"/>
        </p:bldSub>
      </p:bldGraphic>
      <p:bldGraphic spid="40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399" y="877399"/>
            <a:ext cx="5849130" cy="3614473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BEF997-290C-50CB-7F5B-B2DD3D5E6E01}"/>
              </a:ext>
            </a:extLst>
          </p:cNvPr>
          <p:cNvSpPr/>
          <p:nvPr/>
        </p:nvSpPr>
        <p:spPr>
          <a:xfrm>
            <a:off x="4868943" y="4317476"/>
            <a:ext cx="4188693" cy="202829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تداخلات: </a:t>
            </a:r>
            <a:r>
              <a:rPr lang="fa-IR" sz="2000" b="1" dirty="0"/>
              <a:t>103054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آموزش: </a:t>
            </a:r>
            <a:r>
              <a:rPr lang="fa-IR" sz="2000" b="1" dirty="0"/>
              <a:t>82443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آزمون: </a:t>
            </a:r>
            <a:r>
              <a:rPr lang="fa-IR" sz="2000" b="1" dirty="0"/>
              <a:t>20611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44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ی</a:t>
            </a:r>
            <a:r>
              <a:rPr lang="ar-SA" dirty="0"/>
              <a:t> </a:t>
            </a:r>
            <a:r>
              <a:rPr lang="fa-IR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A5E0E-1657-1DBB-782E-75BFB75D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36844"/>
            <a:ext cx="3299746" cy="2876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D10B9-1980-BC5F-18AA-CFC23FF21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88" y="2426172"/>
            <a:ext cx="4139236" cy="365448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DB03FC-D71A-517F-FB46-092B6918187C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573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</a:t>
            </a:r>
            <a:r>
              <a:rPr lang="fa-IR" dirty="0"/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473F7-C5CD-5213-D943-C953DBA5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78951"/>
            <a:ext cx="3299746" cy="258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95337-221C-CCF3-6E32-5F40552BA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64" y="2428548"/>
            <a:ext cx="4139237" cy="365210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733387-6F84-8A4B-79AB-1D0E2F7D2DC6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309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3166573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9319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479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48F01-06AF-39EC-AE01-2AE469B7E76C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2CE9B-F520-AB7A-CA80-2069891F572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64002-4BBA-13BD-7FC8-A7ED32D9347C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3BB2F-C861-1829-401A-74275CE07B67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422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50962077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02255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445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7082B-4337-55FC-F78D-182615BAF1AE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59505-6DF1-F05C-2F5A-ADDCD6627A1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36CC2-0E13-19B9-22AB-BD81BF88DDF2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C637B-5305-6A1F-7B42-9A298A7912EA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795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11153975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6848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6888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54E12-E405-C6AE-F3CB-108300C0C108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E7382-1523-2F1B-2022-5832C8A8D0EB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F083B-313D-9559-F21C-D44D118C27F5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9426F1-117F-7CEE-E367-BC243B1C1D2C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024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  <p:pic>
        <p:nvPicPr>
          <p:cNvPr id="3076" name="Picture 4" descr="Details_F1_Score">
            <a:extLst>
              <a:ext uri="{FF2B5EF4-FFF2-40B4-BE49-F238E27FC236}">
                <a16:creationId xmlns:a16="http://schemas.microsoft.com/office/drawing/2014/main" id="{84535AED-8D95-DA69-197B-7B1F886F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623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  <p:pic>
        <p:nvPicPr>
          <p:cNvPr id="5" name="Picture 2" descr="Details_F1_Score">
            <a:extLst>
              <a:ext uri="{FF2B5EF4-FFF2-40B4-BE49-F238E27FC236}">
                <a16:creationId xmlns:a16="http://schemas.microsoft.com/office/drawing/2014/main" id="{7D4CC675-16CA-02AD-EA37-EE4A8F4D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41" y="11131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  <p:pic>
        <p:nvPicPr>
          <p:cNvPr id="4098" name="Picture 2" descr="Details_F1_Score">
            <a:extLst>
              <a:ext uri="{FF2B5EF4-FFF2-40B4-BE49-F238E27FC236}">
                <a16:creationId xmlns:a16="http://schemas.microsoft.com/office/drawing/2014/main" id="{636A3C23-58BD-E481-54EA-50B70045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5664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231645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ECCD1-58B3-6535-C7A5-35C988716A57}"/>
              </a:ext>
            </a:extLst>
          </p:cNvPr>
          <p:cNvSpPr/>
          <p:nvPr/>
        </p:nvSpPr>
        <p:spPr>
          <a:xfrm>
            <a:off x="267716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8BA00-F4A4-E0E8-A999-323E9F2D78EB}"/>
              </a:ext>
            </a:extLst>
          </p:cNvPr>
          <p:cNvSpPr/>
          <p:nvPr/>
        </p:nvSpPr>
        <p:spPr>
          <a:xfrm>
            <a:off x="322072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3070B-76A5-1046-A8A7-6FD215AE8762}"/>
              </a:ext>
            </a:extLst>
          </p:cNvPr>
          <p:cNvSpPr/>
          <p:nvPr/>
        </p:nvSpPr>
        <p:spPr>
          <a:xfrm>
            <a:off x="3774440" y="40894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A1DBD-8EFF-588A-1532-8D5CE3EE8C2A}"/>
              </a:ext>
            </a:extLst>
          </p:cNvPr>
          <p:cNvSpPr/>
          <p:nvPr/>
        </p:nvSpPr>
        <p:spPr>
          <a:xfrm>
            <a:off x="431800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480EE-A5BE-8BF9-BDC1-26707BCD343C}"/>
              </a:ext>
            </a:extLst>
          </p:cNvPr>
          <p:cNvSpPr/>
          <p:nvPr/>
        </p:nvSpPr>
        <p:spPr>
          <a:xfrm>
            <a:off x="266700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DCAC3-A451-5675-B069-D56B0F55A1E1}"/>
              </a:ext>
            </a:extLst>
          </p:cNvPr>
          <p:cNvSpPr/>
          <p:nvPr/>
        </p:nvSpPr>
        <p:spPr>
          <a:xfrm>
            <a:off x="321056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3A3113-C04E-A049-114F-4A423ACA033B}"/>
              </a:ext>
            </a:extLst>
          </p:cNvPr>
          <p:cNvSpPr/>
          <p:nvPr/>
        </p:nvSpPr>
        <p:spPr>
          <a:xfrm>
            <a:off x="430784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DA52A-C3E9-F335-2F77-A459BD9014B1}"/>
              </a:ext>
            </a:extLst>
          </p:cNvPr>
          <p:cNvSpPr/>
          <p:nvPr/>
        </p:nvSpPr>
        <p:spPr>
          <a:xfrm>
            <a:off x="266700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92B6C-9D5F-8832-AB5E-BF39EBD4FC02}"/>
              </a:ext>
            </a:extLst>
          </p:cNvPr>
          <p:cNvSpPr/>
          <p:nvPr/>
        </p:nvSpPr>
        <p:spPr>
          <a:xfrm>
            <a:off x="321056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8D2F-D4DE-F0BD-A03C-AF182811FDD7}"/>
              </a:ext>
            </a:extLst>
          </p:cNvPr>
          <p:cNvSpPr/>
          <p:nvPr/>
        </p:nvSpPr>
        <p:spPr>
          <a:xfrm>
            <a:off x="430784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1F19D-C3BC-CD84-E87C-B881EDE689AC}"/>
              </a:ext>
            </a:extLst>
          </p:cNvPr>
          <p:cNvSpPr/>
          <p:nvPr/>
        </p:nvSpPr>
        <p:spPr>
          <a:xfrm>
            <a:off x="690314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1B2FAB-D947-3E3F-E754-94EEB223D0BE}"/>
              </a:ext>
            </a:extLst>
          </p:cNvPr>
          <p:cNvSpPr/>
          <p:nvPr/>
        </p:nvSpPr>
        <p:spPr>
          <a:xfrm>
            <a:off x="744670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C9F0B-0765-F264-CEA9-E9FC7801C07B}"/>
              </a:ext>
            </a:extLst>
          </p:cNvPr>
          <p:cNvSpPr/>
          <p:nvPr/>
        </p:nvSpPr>
        <p:spPr>
          <a:xfrm>
            <a:off x="854398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3E238-5A53-EE65-899A-8437D528635F}"/>
              </a:ext>
            </a:extLst>
          </p:cNvPr>
          <p:cNvSpPr/>
          <p:nvPr/>
        </p:nvSpPr>
        <p:spPr>
          <a:xfrm>
            <a:off x="690314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6FF15-AD9E-EF58-AB39-796A00557E49}"/>
              </a:ext>
            </a:extLst>
          </p:cNvPr>
          <p:cNvSpPr/>
          <p:nvPr/>
        </p:nvSpPr>
        <p:spPr>
          <a:xfrm>
            <a:off x="744670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3BA3C-5026-8359-D52A-6D99A1E81ED3}"/>
              </a:ext>
            </a:extLst>
          </p:cNvPr>
          <p:cNvSpPr/>
          <p:nvPr/>
        </p:nvSpPr>
        <p:spPr>
          <a:xfrm>
            <a:off x="854398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75C74-C7B4-FC44-9F30-57F021273A4F}"/>
              </a:ext>
            </a:extLst>
          </p:cNvPr>
          <p:cNvSpPr/>
          <p:nvPr/>
        </p:nvSpPr>
        <p:spPr>
          <a:xfrm>
            <a:off x="3764280" y="3171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E4B2C-EAFD-9DE6-EDF5-F9C4229EF99B}"/>
              </a:ext>
            </a:extLst>
          </p:cNvPr>
          <p:cNvSpPr/>
          <p:nvPr/>
        </p:nvSpPr>
        <p:spPr>
          <a:xfrm>
            <a:off x="3764280" y="408052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24BDC-55F9-A06F-0BE0-BE116FA72947}"/>
              </a:ext>
            </a:extLst>
          </p:cNvPr>
          <p:cNvSpPr/>
          <p:nvPr/>
        </p:nvSpPr>
        <p:spPr>
          <a:xfrm>
            <a:off x="690880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426B0-1F3B-F1D1-DC93-1F39DD9A2360}"/>
              </a:ext>
            </a:extLst>
          </p:cNvPr>
          <p:cNvSpPr/>
          <p:nvPr/>
        </p:nvSpPr>
        <p:spPr>
          <a:xfrm>
            <a:off x="745236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C7A348-1BE7-58E3-0C2B-E1AE25A4B395}"/>
              </a:ext>
            </a:extLst>
          </p:cNvPr>
          <p:cNvSpPr/>
          <p:nvPr/>
        </p:nvSpPr>
        <p:spPr>
          <a:xfrm>
            <a:off x="854964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نوآوری‌ها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EECB2B-73D8-BFC2-F21B-D8487A51244D}"/>
              </a:ext>
            </a:extLst>
          </p:cNvPr>
          <p:cNvSpPr/>
          <p:nvPr/>
        </p:nvSpPr>
        <p:spPr>
          <a:xfrm>
            <a:off x="3355942" y="1364529"/>
            <a:ext cx="5741759" cy="357983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معماری چندوجهی با ترکیب سه نوع داده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اشتراک گذاری پارامترها برای کاهش پیچیدگی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قابلیت تعمیم به داروهای جدید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ایجاد یک پایگاه داده جامع با ترکیب چندین پایگاه داده در زمینه دارو و تداخلات دارویی</a:t>
            </a:r>
            <a:endParaRPr lang="en-US" sz="2000" b="1" dirty="0"/>
          </a:p>
          <a:p>
            <a:pPr algn="justLow" rtl="1">
              <a:spcAft>
                <a:spcPts val="1800"/>
              </a:spcAft>
            </a:pP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85082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7462099"/>
              </p:ext>
            </p:extLst>
          </p:nvPr>
        </p:nvGraphicFramePr>
        <p:xfrm>
          <a:off x="833438" y="105473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2892573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6" y="777710"/>
            <a:ext cx="2599594" cy="4129711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2710543"/>
              </p:ext>
            </p:extLst>
          </p:nvPr>
        </p:nvGraphicFramePr>
        <p:xfrm>
          <a:off x="3169920" y="1610360"/>
          <a:ext cx="6091181" cy="404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</a:t>
            </a:r>
            <a:r>
              <a:rPr lang="fa-I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ز</a:t>
            </a:r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9007C3-13FC-E0CA-960A-31BC6C3E60EA}"/>
              </a:ext>
            </a:extLst>
          </p:cNvPr>
          <p:cNvSpPr/>
          <p:nvPr/>
        </p:nvSpPr>
        <p:spPr>
          <a:xfrm>
            <a:off x="5013175" y="1197457"/>
            <a:ext cx="4084525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28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محدودیت در استفاده همزمان از منابع داده</a:t>
            </a:r>
            <a:endParaRPr lang="fa-IR" sz="20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عدم استفاده مؤثر از اطلاعات متنی موجود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8D51B8-EE6B-4596-ED78-CE6BFD94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47430"/>
              </p:ext>
            </p:extLst>
          </p:nvPr>
        </p:nvGraphicFramePr>
        <p:xfrm>
          <a:off x="1443423" y="3375217"/>
          <a:ext cx="713950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52752">
                  <a:extLst>
                    <a:ext uri="{9D8B030D-6E8A-4147-A177-3AD203B41FA5}">
                      <a16:colId xmlns:a16="http://schemas.microsoft.com/office/drawing/2014/main" val="3045663316"/>
                    </a:ext>
                  </a:extLst>
                </a:gridCol>
                <a:gridCol w="686752">
                  <a:extLst>
                    <a:ext uri="{9D8B030D-6E8A-4147-A177-3AD203B41FA5}">
                      <a16:colId xmlns:a16="http://schemas.microsoft.com/office/drawing/2014/main" val="310013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شرح تداخل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کد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14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فعالیت های ضد روان‌پریشی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کاهنده فشار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7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مسدودکنندگی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عصبی-عضلانی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6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حساسیت به نور ناشی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از داروی دوم را تشدید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7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افزایش دهنده قند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0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973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455B0B-B754-0FB2-A2E3-A56EB5284B21}"/>
              </a:ext>
            </a:extLst>
          </p:cNvPr>
          <p:cNvSpPr/>
          <p:nvPr/>
        </p:nvSpPr>
        <p:spPr>
          <a:xfrm>
            <a:off x="838199" y="4134275"/>
            <a:ext cx="8259501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بیان مسئله:</a:t>
            </a:r>
          </a:p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بهبود دقت پیش‌بینی نوع تداخلات دارویی و رفع چالش‌های موجود، با استفاده از روش‌های یادگیری عمیق </a:t>
            </a:r>
            <a:endParaRPr lang="ar-SA" sz="3200" b="1" dirty="0"/>
          </a:p>
        </p:txBody>
      </p:sp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0378 -0.4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553270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259431"/>
              </p:ext>
            </p:extLst>
          </p:nvPr>
        </p:nvGraphicFramePr>
        <p:xfrm>
          <a:off x="820131" y="837733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4ADA8-9618-B09F-3EA6-B1BE1290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F6C9-2A9D-8630-4900-24AC3A41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DDI-MDL</a:t>
            </a:r>
          </a:p>
        </p:txBody>
      </p:sp>
      <p:pic>
        <p:nvPicPr>
          <p:cNvPr id="7" name="Content Placeholder 6" descr="A diagram of different colored squares">
            <a:extLst>
              <a:ext uri="{FF2B5EF4-FFF2-40B4-BE49-F238E27FC236}">
                <a16:creationId xmlns:a16="http://schemas.microsoft.com/office/drawing/2014/main" id="{4680645F-7CBC-61D5-061B-A24F418721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2112700"/>
            <a:ext cx="8275637" cy="3470800"/>
          </a:xfrm>
        </p:spPr>
      </p:pic>
    </p:spTree>
    <p:extLst>
      <p:ext uri="{BB962C8B-B14F-4D97-AF65-F5344CB8AC3E}">
        <p14:creationId xmlns:p14="http://schemas.microsoft.com/office/powerpoint/2010/main" val="42348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22984</TotalTime>
  <Words>1970</Words>
  <Application>Microsoft Office PowerPoint</Application>
  <PresentationFormat>Widescreen</PresentationFormat>
  <Paragraphs>755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DDI-MDL</vt:lpstr>
      <vt:lpstr>DeepDDI</vt:lpstr>
      <vt:lpstr>انواع داده‌های ورودی</vt:lpstr>
      <vt:lpstr>ساختار کلی مدل</vt:lpstr>
      <vt:lpstr>مدل‌سازی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عصبی انتخاب ویژگی</vt:lpstr>
      <vt:lpstr>ترکیب ویژگی‌ها</vt:lpstr>
      <vt:lpstr>پیش‌بینی نوع تداخل</vt:lpstr>
      <vt:lpstr>اشتراک‌گذاری پارامترها</vt:lpstr>
      <vt:lpstr>منابع داده</vt:lpstr>
      <vt:lpstr>تقسیم‌بندی انواع تداخلات</vt:lpstr>
      <vt:lpstr>سناریوی 1</vt:lpstr>
      <vt:lpstr>سناریوی 2</vt:lpstr>
      <vt:lpstr>سناریوی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نوآوری‌ها</vt:lpstr>
      <vt:lpstr>مزایا</vt:lpstr>
      <vt:lpstr>کاربردها</vt:lpstr>
      <vt:lpstr>پیشنهادات</vt:lpstr>
      <vt:lpstr>از توجه شما سپاسگزارم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69</cp:revision>
  <dcterms:created xsi:type="dcterms:W3CDTF">2021-11-05T12:33:03Z</dcterms:created>
  <dcterms:modified xsi:type="dcterms:W3CDTF">2025-01-12T10:57:53Z</dcterms:modified>
</cp:coreProperties>
</file>